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594E-97B5-4259-A7DC-33D7FC751CC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0C9-8445-487F-B61B-9EE6A43B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26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594E-97B5-4259-A7DC-33D7FC751CC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0C9-8445-487F-B61B-9EE6A43B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22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594E-97B5-4259-A7DC-33D7FC751CC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0C9-8445-487F-B61B-9EE6A43B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6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594E-97B5-4259-A7DC-33D7FC751CC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0C9-8445-487F-B61B-9EE6A43B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65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594E-97B5-4259-A7DC-33D7FC751CC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0C9-8445-487F-B61B-9EE6A43B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6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594E-97B5-4259-A7DC-33D7FC751CC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0C9-8445-487F-B61B-9EE6A43B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21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594E-97B5-4259-A7DC-33D7FC751CC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0C9-8445-487F-B61B-9EE6A43B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01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594E-97B5-4259-A7DC-33D7FC751CC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0C9-8445-487F-B61B-9EE6A43B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37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594E-97B5-4259-A7DC-33D7FC751CC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0C9-8445-487F-B61B-9EE6A43B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18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594E-97B5-4259-A7DC-33D7FC751CC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0C9-8445-487F-B61B-9EE6A43B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79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594E-97B5-4259-A7DC-33D7FC751CC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0C9-8445-487F-B61B-9EE6A43B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8594E-97B5-4259-A7DC-33D7FC751CC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A40C9-8445-487F-B61B-9EE6A43B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45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846640" cy="2979762"/>
          </a:xfrm>
        </p:spPr>
        <p:txBody>
          <a:bodyPr>
            <a:noAutofit/>
          </a:bodyPr>
          <a:lstStyle/>
          <a:p>
            <a:r>
              <a:rPr lang="sl-SI" sz="8000" b="1" dirty="0">
                <a:solidFill>
                  <a:srgbClr val="FF0000"/>
                </a:solidFill>
              </a:rPr>
              <a:t>Izražanje količine </a:t>
            </a:r>
            <a:br>
              <a:rPr lang="sl-SI" sz="8000" b="1" dirty="0">
                <a:solidFill>
                  <a:srgbClr val="FF0000"/>
                </a:solidFill>
              </a:rPr>
            </a:br>
            <a:endParaRPr lang="en-GB" sz="8000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23120"/>
          </a:xfrm>
        </p:spPr>
        <p:txBody>
          <a:bodyPr>
            <a:normAutofit fontScale="92500" lnSpcReduction="20000"/>
          </a:bodyPr>
          <a:lstStyle/>
          <a:p>
            <a:endParaRPr lang="sl-SI" dirty="0"/>
          </a:p>
          <a:p>
            <a:endParaRPr lang="sl-SI" dirty="0"/>
          </a:p>
          <a:p>
            <a:endParaRPr lang="sl-SI" sz="1800" dirty="0"/>
          </a:p>
          <a:p>
            <a:endParaRPr lang="sl-SI" sz="1800" dirty="0"/>
          </a:p>
          <a:p>
            <a:endParaRPr lang="sl-SI" sz="1800" dirty="0"/>
          </a:p>
          <a:p>
            <a:endParaRPr lang="sl-SI" sz="1800" dirty="0"/>
          </a:p>
          <a:p>
            <a:pPr algn="r"/>
            <a:r>
              <a:rPr lang="sl-SI" sz="1800" dirty="0"/>
              <a:t>KP@2020</a:t>
            </a:r>
            <a:endParaRPr lang="en-GB" sz="18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7F008D3-9B30-4FB5-A5DD-6EB39C783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2" y="2227442"/>
            <a:ext cx="7651208" cy="3317516"/>
          </a:xfrm>
          <a:prstGeom prst="rect">
            <a:avLst/>
          </a:prstGeom>
        </p:spPr>
      </p:pic>
      <p:pic>
        <p:nvPicPr>
          <p:cNvPr id="9" name="Zvok 8">
            <a:hlinkClick r:id="" action="ppaction://media"/>
            <a:extLst>
              <a:ext uri="{FF2B5EF4-FFF2-40B4-BE49-F238E27FC236}">
                <a16:creationId xmlns:a16="http://schemas.microsoft.com/office/drawing/2014/main" id="{9A9C1DC2-3810-48B1-B0A3-5526D07360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1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85"/>
    </mc:Choice>
    <mc:Fallback xmlns="">
      <p:transition spd="slow" advTm="52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6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"/>
    </mc:Choice>
    <mc:Fallback xmlns="">
      <p:transition spd="slow" advTm="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>
                <a:solidFill>
                  <a:srgbClr val="FF0000"/>
                </a:solidFill>
              </a:rPr>
              <a:t>Countable</a:t>
            </a:r>
            <a:r>
              <a:rPr lang="sl-SI" b="1" dirty="0">
                <a:solidFill>
                  <a:srgbClr val="FF0000"/>
                </a:solidFill>
              </a:rPr>
              <a:t> or </a:t>
            </a:r>
            <a:r>
              <a:rPr lang="sl-SI" b="1" dirty="0" err="1">
                <a:solidFill>
                  <a:srgbClr val="FF0000"/>
                </a:solidFill>
              </a:rPr>
              <a:t>uncountable</a:t>
            </a:r>
            <a:r>
              <a:rPr lang="sl-SI" b="1" dirty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sl-SI" b="1" dirty="0" err="1"/>
              <a:t>countable</a:t>
            </a:r>
            <a:r>
              <a:rPr lang="sl-SI" dirty="0"/>
              <a:t>=števni </a:t>
            </a:r>
          </a:p>
          <a:p>
            <a:pPr marL="0" indent="0">
              <a:buNone/>
            </a:pPr>
            <a:r>
              <a:rPr lang="sl-SI" dirty="0"/>
              <a:t>(one </a:t>
            </a:r>
            <a:r>
              <a:rPr lang="sl-SI" dirty="0" err="1"/>
              <a:t>apple</a:t>
            </a:r>
            <a:r>
              <a:rPr lang="sl-SI" dirty="0"/>
              <a:t>, </a:t>
            </a:r>
            <a:r>
              <a:rPr lang="sl-SI" dirty="0" err="1"/>
              <a:t>two</a:t>
            </a:r>
            <a:r>
              <a:rPr lang="sl-SI" dirty="0"/>
              <a:t> </a:t>
            </a:r>
            <a:r>
              <a:rPr lang="sl-SI" dirty="0" err="1"/>
              <a:t>apples</a:t>
            </a:r>
            <a:r>
              <a:rPr lang="sl-SI" dirty="0"/>
              <a:t>, </a:t>
            </a:r>
            <a:r>
              <a:rPr lang="sl-SI" dirty="0" err="1"/>
              <a:t>three</a:t>
            </a:r>
            <a:r>
              <a:rPr lang="sl-SI" dirty="0"/>
              <a:t> </a:t>
            </a:r>
            <a:r>
              <a:rPr lang="sl-SI" dirty="0" err="1"/>
              <a:t>apples</a:t>
            </a:r>
            <a:r>
              <a:rPr lang="sl-SI" dirty="0"/>
              <a:t>, …)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b="1" dirty="0" err="1"/>
              <a:t>uncountable</a:t>
            </a:r>
            <a:r>
              <a:rPr lang="sl-SI" dirty="0"/>
              <a:t>=neštevni</a:t>
            </a:r>
          </a:p>
          <a:p>
            <a:pPr marL="0" indent="0">
              <a:buNone/>
            </a:pPr>
            <a:r>
              <a:rPr lang="sl-SI" dirty="0"/>
              <a:t>(</a:t>
            </a:r>
            <a:r>
              <a:rPr lang="sl-SI" dirty="0" err="1"/>
              <a:t>bread</a:t>
            </a:r>
            <a:r>
              <a:rPr lang="sl-SI" dirty="0"/>
              <a:t>, </a:t>
            </a:r>
            <a:r>
              <a:rPr lang="sl-SI" dirty="0" err="1"/>
              <a:t>butter</a:t>
            </a:r>
            <a:r>
              <a:rPr lang="sl-SI" dirty="0"/>
              <a:t>, </a:t>
            </a:r>
            <a:r>
              <a:rPr lang="sl-SI" dirty="0" err="1"/>
              <a:t>milk</a:t>
            </a:r>
            <a:r>
              <a:rPr lang="sl-SI" dirty="0"/>
              <a:t>, </a:t>
            </a:r>
            <a:r>
              <a:rPr lang="sl-SI" dirty="0" err="1"/>
              <a:t>juice</a:t>
            </a:r>
            <a:r>
              <a:rPr lang="sl-SI" dirty="0"/>
              <a:t>, </a:t>
            </a:r>
            <a:r>
              <a:rPr lang="sl-SI" dirty="0" err="1"/>
              <a:t>meat</a:t>
            </a:r>
            <a:r>
              <a:rPr lang="sl-SI" dirty="0"/>
              <a:t>, </a:t>
            </a:r>
            <a:r>
              <a:rPr lang="sl-SI" dirty="0" err="1"/>
              <a:t>honey</a:t>
            </a:r>
            <a:r>
              <a:rPr lang="sl-SI" dirty="0"/>
              <a:t>, jam, …)</a:t>
            </a:r>
            <a:endParaRPr lang="en-GB" dirty="0"/>
          </a:p>
        </p:txBody>
      </p:sp>
      <p:pic>
        <p:nvPicPr>
          <p:cNvPr id="7" name="Slika 6" descr="Countable and Uncountable Nouns Activities and Games for ESL">
            <a:extLst>
              <a:ext uri="{FF2B5EF4-FFF2-40B4-BE49-F238E27FC236}">
                <a16:creationId xmlns:a16="http://schemas.microsoft.com/office/drawing/2014/main" id="{230D54F5-5E30-4731-9BE2-7E0F858712B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20887"/>
            <a:ext cx="3178656" cy="218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id="{BB896142-E0A0-4B74-93CC-4B90707B95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8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88"/>
    </mc:Choice>
    <mc:Fallback xmlns="">
      <p:transition spd="slow" advTm="31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Some (nekaj)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need</a:t>
            </a:r>
            <a:r>
              <a:rPr lang="sl-SI" dirty="0"/>
              <a:t> some </a:t>
            </a:r>
            <a:r>
              <a:rPr lang="sl-SI" dirty="0" err="1"/>
              <a:t>bread</a:t>
            </a:r>
            <a:r>
              <a:rPr lang="sl-SI" dirty="0"/>
              <a:t>. </a:t>
            </a:r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                                     </a:t>
            </a:r>
            <a:r>
              <a:rPr lang="sl-SI" dirty="0" err="1"/>
              <a:t>There</a:t>
            </a:r>
            <a:r>
              <a:rPr lang="sl-SI" dirty="0"/>
              <a:t> are some </a:t>
            </a:r>
            <a:r>
              <a:rPr lang="sl-SI" dirty="0" err="1"/>
              <a:t>bananas</a:t>
            </a:r>
            <a:r>
              <a:rPr lang="sl-SI" dirty="0"/>
              <a:t>.</a:t>
            </a:r>
          </a:p>
          <a:p>
            <a:endParaRPr lang="sl-SI" dirty="0"/>
          </a:p>
          <a:p>
            <a:endParaRPr lang="en-GB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8C3E3A9-6C33-4CC2-8A32-7A84D583E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73016"/>
            <a:ext cx="2846816" cy="2170953"/>
          </a:xfrm>
          <a:prstGeom prst="rect">
            <a:avLst/>
          </a:prstGeom>
        </p:spPr>
      </p:pic>
      <p:pic>
        <p:nvPicPr>
          <p:cNvPr id="7" name="Slika 6" descr="Easy No-Knead Bread Recipe - Step by Step Photos - Budget Bytes">
            <a:extLst>
              <a:ext uri="{FF2B5EF4-FFF2-40B4-BE49-F238E27FC236}">
                <a16:creationId xmlns:a16="http://schemas.microsoft.com/office/drawing/2014/main" id="{1046203A-911C-4395-9967-6496FDFF0DD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2037"/>
            <a:ext cx="2855595" cy="214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id="{8CAC1643-584E-4705-9D56-9CFE96C266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5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58"/>
    </mc:Choice>
    <mc:Fallback xmlns="">
      <p:transition spd="slow" advTm="16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>
                <a:solidFill>
                  <a:srgbClr val="FF0000"/>
                </a:solidFill>
              </a:rPr>
              <a:t>Any</a:t>
            </a:r>
            <a:r>
              <a:rPr lang="sl-SI" b="1" dirty="0">
                <a:solidFill>
                  <a:srgbClr val="FF0000"/>
                </a:solidFill>
              </a:rPr>
              <a:t> (nič, kaj)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haven</a:t>
            </a:r>
            <a:r>
              <a:rPr lang="sl-SI" dirty="0"/>
              <a:t>‘t </a:t>
            </a:r>
            <a:r>
              <a:rPr lang="sl-SI" dirty="0" err="1"/>
              <a:t>got</a:t>
            </a:r>
            <a:r>
              <a:rPr lang="sl-SI" dirty="0"/>
              <a:t> </a:t>
            </a:r>
            <a:r>
              <a:rPr lang="sl-SI" dirty="0" err="1"/>
              <a:t>any</a:t>
            </a:r>
            <a:r>
              <a:rPr lang="sl-SI" dirty="0"/>
              <a:t> </a:t>
            </a:r>
            <a:r>
              <a:rPr lang="sl-SI" dirty="0" err="1"/>
              <a:t>juice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 err="1"/>
              <a:t>There</a:t>
            </a:r>
            <a:r>
              <a:rPr lang="sl-SI" dirty="0"/>
              <a:t> aren‘t </a:t>
            </a:r>
            <a:r>
              <a:rPr lang="sl-SI" dirty="0" err="1"/>
              <a:t>any</a:t>
            </a:r>
            <a:r>
              <a:rPr lang="sl-SI" dirty="0"/>
              <a:t> </a:t>
            </a:r>
            <a:r>
              <a:rPr lang="sl-SI" dirty="0" err="1"/>
              <a:t>oranges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err="1"/>
              <a:t>Have</a:t>
            </a:r>
            <a:r>
              <a:rPr lang="sl-SI" dirty="0"/>
              <a:t>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got</a:t>
            </a:r>
            <a:r>
              <a:rPr lang="sl-SI" dirty="0"/>
              <a:t> </a:t>
            </a:r>
            <a:r>
              <a:rPr lang="sl-SI" dirty="0" err="1"/>
              <a:t>any</a:t>
            </a:r>
            <a:r>
              <a:rPr lang="sl-SI" dirty="0"/>
              <a:t> </a:t>
            </a:r>
            <a:r>
              <a:rPr lang="sl-SI" dirty="0" err="1"/>
              <a:t>potatoes</a:t>
            </a:r>
            <a:r>
              <a:rPr lang="sl-SI" dirty="0"/>
              <a:t>?</a:t>
            </a:r>
          </a:p>
          <a:p>
            <a:pPr marL="0" indent="0">
              <a:buNone/>
            </a:pPr>
            <a:r>
              <a:rPr lang="sl-SI" dirty="0"/>
              <a:t>Are </a:t>
            </a:r>
            <a:r>
              <a:rPr lang="sl-SI" dirty="0" err="1"/>
              <a:t>there</a:t>
            </a:r>
            <a:r>
              <a:rPr lang="sl-SI" dirty="0"/>
              <a:t> </a:t>
            </a:r>
            <a:r>
              <a:rPr lang="sl-SI" dirty="0" err="1"/>
              <a:t>any</a:t>
            </a:r>
            <a:r>
              <a:rPr lang="sl-SI" dirty="0"/>
              <a:t> </a:t>
            </a:r>
            <a:r>
              <a:rPr lang="sl-SI" dirty="0" err="1"/>
              <a:t>bananas</a:t>
            </a:r>
            <a:r>
              <a:rPr lang="sl-SI" dirty="0"/>
              <a:t>?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12EE78B-C823-452F-9F98-9B9016A5E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65" y="2354424"/>
            <a:ext cx="2741290" cy="2741290"/>
          </a:xfrm>
          <a:prstGeom prst="rect">
            <a:avLst/>
          </a:prstGeom>
        </p:spPr>
      </p:pic>
      <p:pic>
        <p:nvPicPr>
          <p:cNvPr id="7" name="Zvok 6">
            <a:hlinkClick r:id="" action="ppaction://media"/>
            <a:extLst>
              <a:ext uri="{FF2B5EF4-FFF2-40B4-BE49-F238E27FC236}">
                <a16:creationId xmlns:a16="http://schemas.microsoft.com/office/drawing/2014/main" id="{26814377-D45D-45EB-B9D7-BC28AD6CDF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6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35"/>
    </mc:Choice>
    <mc:Fallback xmlns="">
      <p:transition spd="slow" advTm="21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Some or </a:t>
            </a:r>
            <a:r>
              <a:rPr lang="sl-SI" b="1" dirty="0" err="1">
                <a:solidFill>
                  <a:srgbClr val="FF0000"/>
                </a:solidFill>
              </a:rPr>
              <a:t>any</a:t>
            </a:r>
            <a:r>
              <a:rPr lang="sl-SI" b="1" dirty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b="1" dirty="0"/>
              <a:t>some </a:t>
            </a:r>
          </a:p>
          <a:p>
            <a:pPr marL="0" indent="0">
              <a:buNone/>
            </a:pPr>
            <a:r>
              <a:rPr lang="sl-SI" dirty="0"/>
              <a:t>-trdilne povedi</a:t>
            </a:r>
            <a:r>
              <a:rPr lang="sl-SI" i="1" dirty="0"/>
              <a:t>: </a:t>
            </a:r>
            <a:r>
              <a:rPr lang="sl-SI" i="1" dirty="0" err="1"/>
              <a:t>We</a:t>
            </a:r>
            <a:r>
              <a:rPr lang="sl-SI" i="1" dirty="0"/>
              <a:t> </a:t>
            </a:r>
            <a:r>
              <a:rPr lang="sl-SI" i="1" dirty="0" err="1"/>
              <a:t>have</a:t>
            </a:r>
            <a:r>
              <a:rPr lang="sl-SI" i="1" dirty="0"/>
              <a:t> </a:t>
            </a:r>
            <a:r>
              <a:rPr lang="sl-SI" i="1" dirty="0" err="1"/>
              <a:t>got</a:t>
            </a:r>
            <a:r>
              <a:rPr lang="sl-SI" i="1" dirty="0"/>
              <a:t> some </a:t>
            </a:r>
            <a:r>
              <a:rPr lang="sl-SI" i="1" dirty="0" err="1"/>
              <a:t>milk</a:t>
            </a:r>
            <a:r>
              <a:rPr lang="sl-SI" i="1" dirty="0"/>
              <a:t>/</a:t>
            </a:r>
            <a:r>
              <a:rPr lang="sl-SI" i="1" dirty="0" err="1"/>
              <a:t>peppers</a:t>
            </a:r>
            <a:r>
              <a:rPr lang="sl-SI" i="1" dirty="0"/>
              <a:t>.</a:t>
            </a:r>
          </a:p>
          <a:p>
            <a:pPr marL="0" indent="0">
              <a:buNone/>
            </a:pPr>
            <a:r>
              <a:rPr lang="sl-SI" dirty="0"/>
              <a:t>-vprašalne povedi, če vljudna prošnja ali ponudba:</a:t>
            </a:r>
          </a:p>
          <a:p>
            <a:pPr marL="0" indent="0">
              <a:buNone/>
            </a:pPr>
            <a:r>
              <a:rPr lang="sl-SI" i="1" dirty="0" err="1"/>
              <a:t>Can</a:t>
            </a:r>
            <a:r>
              <a:rPr lang="sl-SI" i="1" dirty="0"/>
              <a:t> I </a:t>
            </a:r>
            <a:r>
              <a:rPr lang="sl-SI" i="1" dirty="0" err="1"/>
              <a:t>have</a:t>
            </a:r>
            <a:r>
              <a:rPr lang="sl-SI" i="1" dirty="0"/>
              <a:t> some </a:t>
            </a:r>
            <a:r>
              <a:rPr lang="sl-SI" i="1" dirty="0" err="1"/>
              <a:t>chocolate</a:t>
            </a:r>
            <a:r>
              <a:rPr lang="sl-SI" i="1" dirty="0"/>
              <a:t>? </a:t>
            </a:r>
            <a:r>
              <a:rPr lang="sl-SI" dirty="0"/>
              <a:t>(prošnja)</a:t>
            </a:r>
          </a:p>
          <a:p>
            <a:pPr marL="0" indent="0">
              <a:buNone/>
            </a:pPr>
            <a:r>
              <a:rPr lang="sl-SI" i="1" dirty="0" err="1"/>
              <a:t>Would</a:t>
            </a:r>
            <a:r>
              <a:rPr lang="sl-SI" i="1" dirty="0"/>
              <a:t> </a:t>
            </a:r>
            <a:r>
              <a:rPr lang="sl-SI" i="1" dirty="0" err="1"/>
              <a:t>you</a:t>
            </a:r>
            <a:r>
              <a:rPr lang="sl-SI" i="1" dirty="0"/>
              <a:t> like some </a:t>
            </a:r>
            <a:r>
              <a:rPr lang="sl-SI" i="1" dirty="0" err="1"/>
              <a:t>milk</a:t>
            </a:r>
            <a:r>
              <a:rPr lang="sl-SI" i="1" dirty="0"/>
              <a:t>? </a:t>
            </a:r>
            <a:r>
              <a:rPr lang="sl-SI" dirty="0"/>
              <a:t>(ponudba)</a:t>
            </a:r>
            <a:endParaRPr lang="en-GB" dirty="0"/>
          </a:p>
          <a:p>
            <a:pPr marL="0" indent="0">
              <a:buNone/>
            </a:pPr>
            <a:endParaRPr lang="sl-SI" dirty="0"/>
          </a:p>
          <a:p>
            <a:r>
              <a:rPr lang="sl-SI" b="1" dirty="0" err="1"/>
              <a:t>any</a:t>
            </a:r>
            <a:r>
              <a:rPr lang="sl-SI" dirty="0"/>
              <a:t> </a:t>
            </a:r>
          </a:p>
          <a:p>
            <a:pPr marL="0" indent="0">
              <a:buNone/>
            </a:pPr>
            <a:r>
              <a:rPr lang="sl-SI" dirty="0"/>
              <a:t>-nikalne povedi: </a:t>
            </a:r>
            <a:r>
              <a:rPr lang="sl-SI" i="1" dirty="0" err="1"/>
              <a:t>We</a:t>
            </a:r>
            <a:r>
              <a:rPr lang="sl-SI" i="1" dirty="0"/>
              <a:t> </a:t>
            </a:r>
            <a:r>
              <a:rPr lang="sl-SI" i="1" dirty="0" err="1"/>
              <a:t>haven‘t</a:t>
            </a:r>
            <a:r>
              <a:rPr lang="sl-SI" i="1" dirty="0"/>
              <a:t> </a:t>
            </a:r>
            <a:r>
              <a:rPr lang="sl-SI" i="1" dirty="0" err="1"/>
              <a:t>got</a:t>
            </a:r>
            <a:r>
              <a:rPr lang="sl-SI" i="1" dirty="0"/>
              <a:t> </a:t>
            </a:r>
            <a:r>
              <a:rPr lang="sl-SI" i="1" dirty="0" err="1"/>
              <a:t>any</a:t>
            </a:r>
            <a:r>
              <a:rPr lang="sl-SI" i="1" dirty="0"/>
              <a:t> </a:t>
            </a:r>
            <a:r>
              <a:rPr lang="sl-SI" i="1" dirty="0" err="1"/>
              <a:t>milk</a:t>
            </a:r>
            <a:r>
              <a:rPr lang="sl-SI" i="1" dirty="0"/>
              <a:t>/</a:t>
            </a:r>
            <a:r>
              <a:rPr lang="sl-SI" i="1" dirty="0" err="1"/>
              <a:t>peppers</a:t>
            </a:r>
            <a:r>
              <a:rPr lang="sl-SI" i="1" dirty="0"/>
              <a:t>.</a:t>
            </a:r>
          </a:p>
          <a:p>
            <a:pPr marL="0" indent="0">
              <a:buNone/>
            </a:pPr>
            <a:r>
              <a:rPr lang="sl-SI" dirty="0"/>
              <a:t>-vprašalne povedi: </a:t>
            </a:r>
            <a:r>
              <a:rPr lang="sl-SI" i="1" dirty="0" err="1"/>
              <a:t>Have</a:t>
            </a:r>
            <a:r>
              <a:rPr lang="sl-SI" i="1" dirty="0"/>
              <a:t> </a:t>
            </a:r>
            <a:r>
              <a:rPr lang="sl-SI" i="1" dirty="0" err="1"/>
              <a:t>we</a:t>
            </a:r>
            <a:r>
              <a:rPr lang="sl-SI" i="1" dirty="0"/>
              <a:t> </a:t>
            </a:r>
            <a:r>
              <a:rPr lang="sl-SI" i="1" dirty="0" err="1"/>
              <a:t>got</a:t>
            </a:r>
            <a:r>
              <a:rPr lang="sl-SI" i="1" dirty="0"/>
              <a:t> </a:t>
            </a:r>
            <a:r>
              <a:rPr lang="sl-SI" i="1" dirty="0" err="1"/>
              <a:t>any</a:t>
            </a:r>
            <a:r>
              <a:rPr lang="sl-SI" i="1" dirty="0"/>
              <a:t> </a:t>
            </a:r>
            <a:r>
              <a:rPr lang="sl-SI" i="1" dirty="0" err="1"/>
              <a:t>milk</a:t>
            </a:r>
            <a:r>
              <a:rPr lang="sl-SI" i="1" dirty="0"/>
              <a:t>/</a:t>
            </a:r>
            <a:r>
              <a:rPr lang="sl-SI" i="1" dirty="0" err="1"/>
              <a:t>peppers</a:t>
            </a:r>
            <a:r>
              <a:rPr lang="sl-SI" i="1" dirty="0"/>
              <a:t>?</a:t>
            </a:r>
          </a:p>
          <a:p>
            <a:endParaRPr lang="sl-SI" dirty="0"/>
          </a:p>
        </p:txBody>
      </p:sp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ECADE927-1A96-4289-8148-FE8433655D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1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38"/>
    </mc:Choice>
    <mc:Fallback xmlns="">
      <p:transition spd="slow" advTm="23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Some, </a:t>
            </a:r>
            <a:r>
              <a:rPr lang="sl-SI" b="1" dirty="0" err="1">
                <a:solidFill>
                  <a:srgbClr val="FF0000"/>
                </a:solidFill>
              </a:rPr>
              <a:t>any</a:t>
            </a:r>
            <a:r>
              <a:rPr lang="sl-SI" b="1" dirty="0">
                <a:solidFill>
                  <a:srgbClr val="FF0000"/>
                </a:solidFill>
              </a:rPr>
              <a:t> or a/</a:t>
            </a:r>
            <a:r>
              <a:rPr lang="sl-SI" b="1" dirty="0" err="1">
                <a:solidFill>
                  <a:srgbClr val="FF0000"/>
                </a:solidFill>
              </a:rPr>
              <a:t>an</a:t>
            </a:r>
            <a:r>
              <a:rPr lang="sl-SI" b="1" dirty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a/</a:t>
            </a:r>
            <a:r>
              <a:rPr lang="sl-SI" b="1" dirty="0" err="1"/>
              <a:t>an</a:t>
            </a:r>
            <a:r>
              <a:rPr lang="sl-SI" b="1" dirty="0"/>
              <a:t>: </a:t>
            </a:r>
            <a:r>
              <a:rPr lang="sl-SI" dirty="0"/>
              <a:t> pred števnimi v ednini</a:t>
            </a:r>
          </a:p>
          <a:p>
            <a:pPr marL="0" indent="0">
              <a:buNone/>
            </a:pPr>
            <a:r>
              <a:rPr lang="sl-SI" i="1" dirty="0" err="1"/>
              <a:t>There</a:t>
            </a:r>
            <a:r>
              <a:rPr lang="sl-SI" i="1" dirty="0"/>
              <a:t> is </a:t>
            </a:r>
            <a:r>
              <a:rPr lang="sl-SI" i="1" dirty="0" err="1"/>
              <a:t>an</a:t>
            </a:r>
            <a:r>
              <a:rPr lang="sl-SI" i="1" dirty="0"/>
              <a:t> </a:t>
            </a:r>
            <a:r>
              <a:rPr lang="sl-SI" i="1" dirty="0" err="1"/>
              <a:t>apple</a:t>
            </a:r>
            <a:r>
              <a:rPr lang="sl-SI" i="1" dirty="0"/>
              <a:t> </a:t>
            </a:r>
            <a:r>
              <a:rPr lang="sl-SI" i="1" dirty="0" err="1"/>
              <a:t>and</a:t>
            </a:r>
            <a:r>
              <a:rPr lang="sl-SI" i="1" dirty="0"/>
              <a:t> a banana.</a:t>
            </a:r>
          </a:p>
          <a:p>
            <a:endParaRPr lang="en-GB" dirty="0"/>
          </a:p>
          <a:p>
            <a:r>
              <a:rPr lang="sl-SI" b="1" dirty="0"/>
              <a:t>some, </a:t>
            </a:r>
            <a:r>
              <a:rPr lang="sl-SI" b="1" dirty="0" err="1"/>
              <a:t>any</a:t>
            </a:r>
            <a:r>
              <a:rPr lang="sl-SI" b="1" dirty="0"/>
              <a:t>: -</a:t>
            </a:r>
            <a:r>
              <a:rPr lang="sl-SI" dirty="0"/>
              <a:t> pred števnimi v množini </a:t>
            </a:r>
          </a:p>
          <a:p>
            <a:pPr marL="0" indent="0">
              <a:buNone/>
            </a:pPr>
            <a:r>
              <a:rPr lang="sl-SI" dirty="0"/>
              <a:t>                       - pred neštevnimi samostalniki</a:t>
            </a:r>
          </a:p>
          <a:p>
            <a:pPr marL="0" indent="0">
              <a:buNone/>
            </a:pPr>
            <a:r>
              <a:rPr lang="sl-SI" i="1" dirty="0" err="1"/>
              <a:t>There</a:t>
            </a:r>
            <a:r>
              <a:rPr lang="sl-SI" i="1" dirty="0"/>
              <a:t> are some </a:t>
            </a:r>
            <a:r>
              <a:rPr lang="sl-SI" i="1" dirty="0" err="1"/>
              <a:t>apples</a:t>
            </a:r>
            <a:r>
              <a:rPr lang="sl-SI" i="1" dirty="0"/>
              <a:t>.</a:t>
            </a:r>
          </a:p>
          <a:p>
            <a:pPr marL="0" indent="0">
              <a:buNone/>
            </a:pPr>
            <a:r>
              <a:rPr lang="sl-SI" i="1" dirty="0" err="1"/>
              <a:t>There‘s</a:t>
            </a:r>
            <a:r>
              <a:rPr lang="sl-SI" i="1" dirty="0"/>
              <a:t> some </a:t>
            </a:r>
            <a:r>
              <a:rPr lang="sl-SI" i="1" dirty="0" err="1"/>
              <a:t>bread</a:t>
            </a:r>
            <a:r>
              <a:rPr lang="sl-SI" i="1" dirty="0"/>
              <a:t>.</a:t>
            </a:r>
          </a:p>
          <a:p>
            <a:endParaRPr lang="sl-SI" dirty="0"/>
          </a:p>
        </p:txBody>
      </p:sp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id="{8F10F1D2-59E4-4F4D-8D32-BDF67A7FAD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29"/>
    </mc:Choice>
    <mc:Fallback xmlns="">
      <p:transition spd="slow" advTm="22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Posebni izrazi za količino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i="1" dirty="0"/>
              <a:t>A </a:t>
            </a:r>
            <a:r>
              <a:rPr lang="sl-SI" i="1" dirty="0" err="1"/>
              <a:t>loaf</a:t>
            </a:r>
            <a:r>
              <a:rPr lang="sl-SI" i="1" dirty="0"/>
              <a:t> </a:t>
            </a:r>
            <a:r>
              <a:rPr lang="sl-SI" i="1" dirty="0" err="1"/>
              <a:t>of</a:t>
            </a:r>
            <a:r>
              <a:rPr lang="sl-SI" i="1" dirty="0"/>
              <a:t> </a:t>
            </a:r>
            <a:r>
              <a:rPr lang="sl-SI" i="1" dirty="0" err="1"/>
              <a:t>bread</a:t>
            </a:r>
            <a:endParaRPr lang="sl-SI" i="1" dirty="0"/>
          </a:p>
          <a:p>
            <a:pPr marL="0" indent="0">
              <a:buNone/>
            </a:pPr>
            <a:r>
              <a:rPr lang="sl-SI" i="1" dirty="0"/>
              <a:t>A </a:t>
            </a:r>
            <a:r>
              <a:rPr lang="sl-SI" i="1" dirty="0" err="1"/>
              <a:t>bottle</a:t>
            </a:r>
            <a:r>
              <a:rPr lang="sl-SI" i="1" dirty="0"/>
              <a:t> </a:t>
            </a:r>
            <a:r>
              <a:rPr lang="sl-SI" i="1" dirty="0" err="1"/>
              <a:t>of</a:t>
            </a:r>
            <a:r>
              <a:rPr lang="sl-SI" i="1" dirty="0"/>
              <a:t> </a:t>
            </a:r>
            <a:r>
              <a:rPr lang="sl-SI" i="1" dirty="0" err="1"/>
              <a:t>water</a:t>
            </a:r>
            <a:endParaRPr lang="sl-SI" i="1" dirty="0"/>
          </a:p>
          <a:p>
            <a:pPr marL="0" indent="0">
              <a:buNone/>
            </a:pPr>
            <a:r>
              <a:rPr lang="sl-SI" i="1" dirty="0"/>
              <a:t>A </a:t>
            </a:r>
            <a:r>
              <a:rPr lang="sl-SI" i="1" dirty="0" err="1"/>
              <a:t>carton</a:t>
            </a:r>
            <a:r>
              <a:rPr lang="sl-SI" i="1" dirty="0"/>
              <a:t> </a:t>
            </a:r>
            <a:r>
              <a:rPr lang="sl-SI" i="1" dirty="0" err="1"/>
              <a:t>of</a:t>
            </a:r>
            <a:r>
              <a:rPr lang="sl-SI" i="1" dirty="0"/>
              <a:t> </a:t>
            </a:r>
            <a:r>
              <a:rPr lang="sl-SI" i="1" dirty="0" err="1"/>
              <a:t>milk</a:t>
            </a:r>
            <a:r>
              <a:rPr lang="sl-SI" i="1" dirty="0"/>
              <a:t>/</a:t>
            </a:r>
            <a:r>
              <a:rPr lang="sl-SI" i="1" dirty="0" err="1"/>
              <a:t>juice</a:t>
            </a:r>
            <a:endParaRPr lang="sl-SI" i="1" dirty="0"/>
          </a:p>
          <a:p>
            <a:pPr marL="0" indent="0">
              <a:buNone/>
            </a:pPr>
            <a:endParaRPr lang="sl-SI" i="1" dirty="0"/>
          </a:p>
          <a:p>
            <a:pPr marL="0" indent="0">
              <a:buNone/>
            </a:pPr>
            <a:endParaRPr lang="sl-SI" dirty="0"/>
          </a:p>
          <a:p>
            <a:endParaRPr lang="en-GB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720BED9-15A6-4174-BC19-3A08B7C3FB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53" y="3863181"/>
            <a:ext cx="3121152" cy="207264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46D96C6-C8DB-4EDF-977B-707B6E3A19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15210"/>
            <a:ext cx="2679884" cy="4134677"/>
          </a:xfrm>
          <a:prstGeom prst="rect">
            <a:avLst/>
          </a:prstGeom>
        </p:spPr>
      </p:pic>
      <p:pic>
        <p:nvPicPr>
          <p:cNvPr id="9" name="Zvok 8">
            <a:hlinkClick r:id="" action="ppaction://media"/>
            <a:extLst>
              <a:ext uri="{FF2B5EF4-FFF2-40B4-BE49-F238E27FC236}">
                <a16:creationId xmlns:a16="http://schemas.microsoft.com/office/drawing/2014/main" id="{C2F1A4AF-97A8-4444-BF77-B6EC892D53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9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32"/>
    </mc:Choice>
    <mc:Fallback xmlns="">
      <p:transition spd="slow" advTm="23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>
                <a:solidFill>
                  <a:srgbClr val="FF0000"/>
                </a:solidFill>
              </a:rPr>
              <a:t>How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much</a:t>
            </a:r>
            <a:r>
              <a:rPr lang="sl-SI" b="1" dirty="0">
                <a:solidFill>
                  <a:srgbClr val="FF0000"/>
                </a:solidFill>
              </a:rPr>
              <a:t> or </a:t>
            </a:r>
            <a:r>
              <a:rPr lang="sl-SI" b="1" dirty="0" err="1">
                <a:solidFill>
                  <a:srgbClr val="FF0000"/>
                </a:solidFill>
              </a:rPr>
              <a:t>how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many</a:t>
            </a:r>
            <a:r>
              <a:rPr lang="sl-SI" b="1" dirty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how </a:t>
            </a:r>
            <a:r>
              <a:rPr lang="sl-SI" b="1" dirty="0" err="1"/>
              <a:t>much</a:t>
            </a:r>
            <a:r>
              <a:rPr lang="sl-SI" b="1" dirty="0"/>
              <a:t> </a:t>
            </a:r>
            <a:r>
              <a:rPr lang="sl-SI" dirty="0"/>
              <a:t>– z neštevnimi samostalniki</a:t>
            </a:r>
          </a:p>
          <a:p>
            <a:r>
              <a:rPr lang="sl-SI" b="1" dirty="0"/>
              <a:t>how </a:t>
            </a:r>
            <a:r>
              <a:rPr lang="sl-SI" b="1" dirty="0" err="1"/>
              <a:t>many</a:t>
            </a:r>
            <a:r>
              <a:rPr lang="sl-SI" b="1" dirty="0"/>
              <a:t> </a:t>
            </a:r>
            <a:r>
              <a:rPr lang="sl-SI" dirty="0"/>
              <a:t>– s števnimi samostalniki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i="1" dirty="0" err="1"/>
              <a:t>How</a:t>
            </a:r>
            <a:r>
              <a:rPr lang="sl-SI" i="1" dirty="0"/>
              <a:t> </a:t>
            </a:r>
            <a:r>
              <a:rPr lang="sl-SI" i="1" dirty="0" err="1"/>
              <a:t>much</a:t>
            </a:r>
            <a:r>
              <a:rPr lang="sl-SI" i="1" dirty="0"/>
              <a:t> </a:t>
            </a:r>
            <a:r>
              <a:rPr lang="sl-SI" i="1" dirty="0" err="1"/>
              <a:t>butter</a:t>
            </a:r>
            <a:r>
              <a:rPr lang="sl-SI" i="1" dirty="0"/>
              <a:t> do </a:t>
            </a:r>
            <a:r>
              <a:rPr lang="sl-SI" i="1" dirty="0" err="1"/>
              <a:t>we</a:t>
            </a:r>
            <a:r>
              <a:rPr lang="sl-SI" i="1" dirty="0"/>
              <a:t> </a:t>
            </a:r>
            <a:r>
              <a:rPr lang="sl-SI" i="1" dirty="0" err="1"/>
              <a:t>need</a:t>
            </a:r>
            <a:r>
              <a:rPr lang="sl-SI" i="1" dirty="0"/>
              <a:t>?</a:t>
            </a:r>
          </a:p>
          <a:p>
            <a:pPr marL="0" indent="0">
              <a:buNone/>
            </a:pPr>
            <a:r>
              <a:rPr lang="sl-SI" i="1" dirty="0" err="1"/>
              <a:t>How</a:t>
            </a:r>
            <a:r>
              <a:rPr lang="sl-SI" i="1" dirty="0"/>
              <a:t> </a:t>
            </a:r>
            <a:r>
              <a:rPr lang="sl-SI" i="1" dirty="0" err="1"/>
              <a:t>many</a:t>
            </a:r>
            <a:r>
              <a:rPr lang="sl-SI" i="1" dirty="0"/>
              <a:t> </a:t>
            </a:r>
            <a:r>
              <a:rPr lang="sl-SI" i="1" dirty="0" err="1"/>
              <a:t>lemons</a:t>
            </a:r>
            <a:r>
              <a:rPr lang="sl-SI" i="1" dirty="0"/>
              <a:t> do </a:t>
            </a:r>
            <a:r>
              <a:rPr lang="sl-SI" i="1" dirty="0" err="1"/>
              <a:t>we</a:t>
            </a:r>
            <a:r>
              <a:rPr lang="sl-SI" i="1" dirty="0"/>
              <a:t> </a:t>
            </a:r>
            <a:r>
              <a:rPr lang="sl-SI" i="1" dirty="0" err="1"/>
              <a:t>need</a:t>
            </a:r>
            <a:r>
              <a:rPr lang="sl-SI" i="1" dirty="0"/>
              <a:t>?</a:t>
            </a:r>
          </a:p>
          <a:p>
            <a:pPr marL="0" indent="0">
              <a:buNone/>
            </a:pPr>
            <a:r>
              <a:rPr lang="sl-SI" i="1" dirty="0" err="1"/>
              <a:t>How</a:t>
            </a:r>
            <a:r>
              <a:rPr lang="sl-SI" i="1" dirty="0"/>
              <a:t> </a:t>
            </a:r>
            <a:r>
              <a:rPr lang="sl-SI" i="1" dirty="0" err="1"/>
              <a:t>many</a:t>
            </a:r>
            <a:r>
              <a:rPr lang="sl-SI" i="1" dirty="0"/>
              <a:t> </a:t>
            </a:r>
            <a:r>
              <a:rPr lang="sl-SI" i="1" dirty="0" err="1"/>
              <a:t>loaves</a:t>
            </a:r>
            <a:r>
              <a:rPr lang="sl-SI" i="1" dirty="0"/>
              <a:t> </a:t>
            </a:r>
            <a:r>
              <a:rPr lang="sl-SI" i="1" dirty="0" err="1"/>
              <a:t>of</a:t>
            </a:r>
            <a:r>
              <a:rPr lang="sl-SI" i="1" dirty="0"/>
              <a:t> </a:t>
            </a:r>
            <a:r>
              <a:rPr lang="sl-SI" i="1" dirty="0" err="1"/>
              <a:t>bread</a:t>
            </a:r>
            <a:r>
              <a:rPr lang="sl-SI" i="1" dirty="0"/>
              <a:t> do </a:t>
            </a:r>
            <a:r>
              <a:rPr lang="sl-SI" i="1" dirty="0" err="1"/>
              <a:t>we</a:t>
            </a:r>
            <a:r>
              <a:rPr lang="sl-SI" i="1" dirty="0"/>
              <a:t> </a:t>
            </a:r>
            <a:r>
              <a:rPr lang="sl-SI" i="1" dirty="0" err="1"/>
              <a:t>need</a:t>
            </a:r>
            <a:r>
              <a:rPr lang="sl-SI" i="1" dirty="0"/>
              <a:t>?</a:t>
            </a:r>
          </a:p>
          <a:p>
            <a:pPr marL="0" indent="0">
              <a:buNone/>
            </a:pPr>
            <a:r>
              <a:rPr lang="sl-SI" i="1" dirty="0"/>
              <a:t>How </a:t>
            </a:r>
            <a:r>
              <a:rPr lang="sl-SI" i="1" dirty="0" err="1"/>
              <a:t>many</a:t>
            </a:r>
            <a:r>
              <a:rPr lang="sl-SI" i="1" dirty="0"/>
              <a:t> </a:t>
            </a:r>
            <a:r>
              <a:rPr lang="sl-SI" i="1" dirty="0" err="1"/>
              <a:t>tins</a:t>
            </a:r>
            <a:r>
              <a:rPr lang="sl-SI" i="1" dirty="0"/>
              <a:t> </a:t>
            </a:r>
            <a:r>
              <a:rPr lang="sl-SI" i="1" dirty="0" err="1"/>
              <a:t>of</a:t>
            </a:r>
            <a:r>
              <a:rPr lang="sl-SI" i="1" dirty="0"/>
              <a:t> </a:t>
            </a:r>
            <a:r>
              <a:rPr lang="sl-SI" i="1" dirty="0" err="1"/>
              <a:t>beans</a:t>
            </a:r>
            <a:r>
              <a:rPr lang="sl-SI" i="1" dirty="0"/>
              <a:t> </a:t>
            </a:r>
            <a:r>
              <a:rPr lang="sl-SI" i="1" dirty="0" err="1"/>
              <a:t>shall</a:t>
            </a:r>
            <a:r>
              <a:rPr lang="sl-SI" i="1" dirty="0"/>
              <a:t> </a:t>
            </a:r>
            <a:r>
              <a:rPr lang="sl-SI" i="1" dirty="0" err="1"/>
              <a:t>we</a:t>
            </a:r>
            <a:r>
              <a:rPr lang="sl-SI" i="1" dirty="0"/>
              <a:t> </a:t>
            </a:r>
            <a:r>
              <a:rPr lang="sl-SI" i="1" dirty="0" err="1"/>
              <a:t>get</a:t>
            </a:r>
            <a:r>
              <a:rPr lang="sl-SI" i="1" dirty="0"/>
              <a:t>?</a:t>
            </a:r>
            <a:endParaRPr lang="en-GB" i="1" dirty="0"/>
          </a:p>
        </p:txBody>
      </p:sp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A0F7A395-EE66-4E07-BFD3-20D7AD4D90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2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50"/>
    </mc:Choice>
    <mc:Fallback xmlns="">
      <p:transition spd="slow" advTm="37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Let‘s </a:t>
            </a:r>
            <a:r>
              <a:rPr lang="sl-SI" b="1" dirty="0" err="1">
                <a:solidFill>
                  <a:srgbClr val="FF0000"/>
                </a:solidFill>
              </a:rPr>
              <a:t>practise</a:t>
            </a:r>
            <a:r>
              <a:rPr lang="sl-SI" b="1" dirty="0">
                <a:solidFill>
                  <a:srgbClr val="FF0000"/>
                </a:solidFill>
              </a:rPr>
              <a:t>!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403A97E6-AD4D-4BCF-97B9-9AE94834A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179" y="1600200"/>
            <a:ext cx="5951641" cy="4525963"/>
          </a:xfr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D097A59F-3BA2-4BC0-A2AF-32622B607DBC}"/>
              </a:ext>
            </a:extLst>
          </p:cNvPr>
          <p:cNvSpPr/>
          <p:nvPr/>
        </p:nvSpPr>
        <p:spPr>
          <a:xfrm>
            <a:off x="3059832" y="2636912"/>
            <a:ext cx="1368152" cy="4049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WE</a:t>
            </a:r>
            <a:endParaRPr lang="en-SI" dirty="0"/>
          </a:p>
        </p:txBody>
      </p:sp>
      <p:pic>
        <p:nvPicPr>
          <p:cNvPr id="12" name="Zvok 11">
            <a:hlinkClick r:id="" action="ppaction://media"/>
            <a:extLst>
              <a:ext uri="{FF2B5EF4-FFF2-40B4-BE49-F238E27FC236}">
                <a16:creationId xmlns:a16="http://schemas.microsoft.com/office/drawing/2014/main" id="{BB044925-CF7F-44E8-9E6E-A03232250F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2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90"/>
    </mc:Choice>
    <mc:Fallback xmlns="">
      <p:transition spd="slow" advTm="17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256</Words>
  <Application>Microsoft Office PowerPoint</Application>
  <PresentationFormat>Diaprojekcija na zaslonu (4:3)</PresentationFormat>
  <Paragraphs>63</Paragraphs>
  <Slides>10</Slides>
  <Notes>0</Notes>
  <HiddenSlides>0</HiddenSlides>
  <MMClips>10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Officeova tema</vt:lpstr>
      <vt:lpstr>Izražanje količine  </vt:lpstr>
      <vt:lpstr>Countable or uncountable?</vt:lpstr>
      <vt:lpstr>Some (nekaj)</vt:lpstr>
      <vt:lpstr>Any (nič, kaj) </vt:lpstr>
      <vt:lpstr>Some or any?</vt:lpstr>
      <vt:lpstr>Some, any or a/an?</vt:lpstr>
      <vt:lpstr>Posebni izrazi za količino</vt:lpstr>
      <vt:lpstr>How much or how many?</vt:lpstr>
      <vt:lpstr>Let‘s practise!</vt:lpstr>
      <vt:lpstr>PowerPointova predstavitev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Countable and uncountable nouns</dc:title>
  <dc:creator>Karin</dc:creator>
  <cp:lastModifiedBy>ucitelj</cp:lastModifiedBy>
  <cp:revision>13</cp:revision>
  <dcterms:created xsi:type="dcterms:W3CDTF">2020-04-18T21:17:26Z</dcterms:created>
  <dcterms:modified xsi:type="dcterms:W3CDTF">2020-05-04T08:22:07Z</dcterms:modified>
</cp:coreProperties>
</file>