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71" r:id="rId13"/>
    <p:sldId id="266" r:id="rId14"/>
    <p:sldId id="265" r:id="rId15"/>
    <p:sldId id="268" r:id="rId16"/>
    <p:sldId id="267" r:id="rId17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2AF720-9EE7-425E-9ABF-4BC09F189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45C860-FBB1-46F9-9673-F49F78502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FE5250B-E6FC-43B6-A306-7BF69250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5BFDBE-89DD-4AE7-A2F0-BA4D4D7D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93584F-7357-46B3-85C2-4C87D954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64466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10B13C-39E3-4042-A367-7D3E7404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2126915-AE58-49E6-8030-F9FAE3BE8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9C40041-4085-4041-AC76-8B76C225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46EDB4-6F20-4FFD-B275-F998CEDED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AD9D79C-78BD-4E8A-872C-DA7BB94F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9199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0479410-F426-42B6-B38C-44A2176C5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960B997-0647-4635-AC44-90AF0C8AE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814504-93E2-45EB-BF47-442A76F6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2365271-741A-4F75-887E-C38B1973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83BE73-7310-42AB-9997-D446148EA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5899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E340E-A2A7-43B6-89D1-B75855A4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8F4348F-AFBB-4242-BF20-4DB85F74D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FB76C4-0036-4194-B81C-4DCF75C5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61EAE97-500A-4CE8-B83B-3C2FFAB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23B25E-B62A-49CC-91C5-63D429D8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87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4C9A9-ED94-48F7-9CD4-5EA654E3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C6BF9E1-4F86-427E-A67C-098DCCFD4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56F44D-FBB0-4F72-B89B-8BC86A87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63EE1C-8356-4582-9D63-88E79F086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E09980F-7A42-4B1B-8013-0C8CFA57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90256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24559C-342A-42A6-B0CC-2DF9D903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DC9995A-BEDE-4EE7-B3B7-3F2D820F5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0BDBEBC-729D-4AC3-AD52-ABECBD9CC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15CB2FA-BA16-46F3-9320-ABAAAC02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CB9742E-E6F9-42F7-9A77-5CA9E619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51964EC-A102-4DEE-B7BA-4A2696EF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1591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FC6EA5-9301-4EEF-8BCC-21E21D389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0190DC-9C7B-4CAA-A70C-E862548F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1D26A54-00F3-4CF1-86E3-79FE1D555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3094BD7-44AA-4BA6-924A-7EED79CBE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588B1A1-3101-4C29-BF95-8155D33D7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91981C4-0F44-42AC-8471-D3F87848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9B272C7-C381-45B5-9792-74891C15C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9ABB6A0-AAB3-42CA-B6F8-DD038B6A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307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7F9D5B-0292-4F23-A312-0DD0FBF28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23104C-7E2F-4691-8E45-F51D7509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41E49A6-5B2E-463E-816A-AE86CBDC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54D6818-5A97-4241-BF62-FA7AD7AE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8485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4E33731-4AF6-4C05-BAC5-56EA4ACF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FFE810A-0B2E-4E36-A7F7-4A4E3755D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F51E4BDA-E6C1-4002-85C6-D889984E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292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CA8C49-C70F-4C27-B5CA-9C196BFC7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74312D-CCB6-4276-A0E0-34E37E4B0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0979A7B-F753-4D8F-BEE1-05101AE4C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075EA1E-2824-4968-97B7-B1B0573E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0CBBBC-3929-4C17-9870-64665A0F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F623F5A-A599-4231-B861-1C16F7148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0696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A8B1A5-E623-4667-A64F-E069A04A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87FA05F-0A2F-4AF0-B553-E24BAC445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BDD5CB3-0EA6-4BEF-8C8B-2851FE5AD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9A5555A-31FE-443A-BED8-77B74AEF9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1981B07-31BA-46FE-B901-B35A84E4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560BFC1-31D1-4373-8B10-79ED5861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765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7488E90-0599-4DCA-A0D7-E3FB3EA66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1D3D4E-904D-4640-804A-7147D640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SI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F170C2-9BFD-44EA-A3B0-C3085D3AA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D158-3649-4938-9A20-D72CCE93801D}" type="datetimeFigureOut">
              <a:rPr lang="en-SI" smtClean="0"/>
              <a:t>02/05/2020</a:t>
            </a:fld>
            <a:endParaRPr lang="en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E933E1-CF5F-40F4-B503-17C03C258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4BA4181-53EF-4C4C-AAFF-6DBE32A02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ACAF4-07CA-4454-AADF-B85BA20EA12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549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si/url?sa=t&amp;rct=j&amp;q=&amp;esrc=s&amp;source=web&amp;cd=1&amp;cad=rja&amp;uact=8&amp;ved=2ahUKEwiS2Z2R7JTpAhVMpYsKHWogDdEQFjAAegQICRAC&amp;url=https://www.podcastfrancaisfacile.com/podcast/il-est-quelle-heure.html&amp;usg=AOvVaw2h4ZsJqjAkSc3Wewfby_t3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podcastfrancaisfacile.com/podcast/il-est-quelle-heure.html" TargetMode="External"/><Relationship Id="rId5" Type="http://schemas.openxmlformats.org/officeDocument/2006/relationships/hyperlink" Target="https://www.google.si/url?sa=t&amp;rct=j&amp;q=&amp;esrc=s&amp;source=web&amp;cd=1&amp;cad=rja&amp;uact=8&amp;ved=2ahUKEwj_6MKA7JTpAhW0AxAIHdnwCZsQFjAAegQIAhAB&amp;url=https://trainfrench.com/French/Vocabulaire/Exos_vocabulaire/Heure_Date/heure_image/Audio/Heure_comprehension_orale.htm&amp;usg=AOvVaw2fe7lvRXdo3lsfXL1NGuPT" TargetMode="External"/><Relationship Id="rId4" Type="http://schemas.openxmlformats.org/officeDocument/2006/relationships/hyperlink" Target="https://trainfrench.com/French/Vocabulaire/Exos_vocabulaire/Heure_Date/heure_image/Audio/Heure_comprehension_orale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hyperlink" Target="https://www.youtube.com/watch?v=0CKMaRwicS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hyperlink" Target="https://www.education.vic.gov.au/languagesonline/french/sect29/pdfs/print5.pdf" TargetMode="External"/><Relationship Id="rId5" Type="http://schemas.openxmlformats.org/officeDocument/2006/relationships/hyperlink" Target="http://www.timezoneconverter.com/" TargetMode="External"/><Relationship Id="rId4" Type="http://schemas.openxmlformats.org/officeDocument/2006/relationships/hyperlink" Target="http://www.timeanddate.com/worldcloc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R1erSYyDzO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1zYIOBs6-T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1zYIOBs6-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CFBFF07-7325-49FF-BD5C-9FCE60DB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62" y="700634"/>
            <a:ext cx="10227076" cy="545673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826392D-B466-4F01-8316-6B6D47E5C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7048"/>
            <a:ext cx="9144000" cy="1127465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l-SI" b="1" dirty="0" err="1">
                <a:latin typeface="Verdana" panose="020B0604030504040204" pitchFamily="34" charset="0"/>
                <a:ea typeface="Verdana" panose="020B0604030504040204" pitchFamily="34" charset="0"/>
              </a:rPr>
              <a:t>Quelle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b="1" dirty="0" err="1">
                <a:latin typeface="Verdana" panose="020B0604030504040204" pitchFamily="34" charset="0"/>
                <a:ea typeface="Verdana" panose="020B0604030504040204" pitchFamily="34" charset="0"/>
              </a:rPr>
              <a:t>heure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l-SI" b="1" dirty="0" err="1"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sl-SI" b="1" dirty="0">
                <a:latin typeface="Verdana" panose="020B0604030504040204" pitchFamily="34" charset="0"/>
                <a:ea typeface="Verdana" panose="020B0604030504040204" pitchFamily="34" charset="0"/>
              </a:rPr>
              <a:t>-il?</a:t>
            </a:r>
            <a:endParaRPr lang="en-SI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AB5172-3F95-4588-A71B-8106196895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endParaRPr lang="sl-SI" dirty="0"/>
          </a:p>
          <a:p>
            <a:pPr algn="l"/>
            <a:r>
              <a:rPr lang="sl-SI" dirty="0"/>
              <a:t>KP@2020</a:t>
            </a:r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0DA5F669-7D68-47E0-9CF1-4FE8FD6141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8"/>
    </mc:Choice>
    <mc:Fallback xmlns="">
      <p:transition spd="slow" advTm="34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B31A5B-6A93-4298-B8B2-A3D64735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>
                <a:solidFill>
                  <a:srgbClr val="FF0000"/>
                </a:solidFill>
              </a:rPr>
              <a:t>Allez</a:t>
            </a:r>
            <a:r>
              <a:rPr lang="sl-SI" b="1" dirty="0">
                <a:solidFill>
                  <a:srgbClr val="FF0000"/>
                </a:solidFill>
              </a:rPr>
              <a:t>, au </a:t>
            </a:r>
            <a:r>
              <a:rPr lang="sl-SI" b="1" dirty="0" err="1">
                <a:solidFill>
                  <a:srgbClr val="FF0000"/>
                </a:solidFill>
              </a:rPr>
              <a:t>travail</a:t>
            </a:r>
            <a:r>
              <a:rPr lang="sl-SI" b="1" dirty="0">
                <a:solidFill>
                  <a:srgbClr val="FF0000"/>
                </a:solidFill>
              </a:rPr>
              <a:t>!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20D914-7EB4-430D-94F0-AEDA0F1A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a) Poslušaj in klikni na uro, ki jo slišiš. Preveri svoje odgovore.</a:t>
            </a:r>
            <a:endParaRPr lang="en-SI" dirty="0"/>
          </a:p>
          <a:p>
            <a:pPr marL="0" indent="0">
              <a:buNone/>
            </a:pPr>
            <a:r>
              <a:rPr lang="sl-SI" u="sng" dirty="0">
                <a:hlinkClick r:id="rId4"/>
              </a:rPr>
              <a:t>https://trainfrench.com/French/Vocabulaire/Exos_vocabulaire/Heure_Date/heure_image/Audio/Heure_comprehension_orale.htm</a:t>
            </a:r>
            <a:endParaRPr lang="en-SI" dirty="0"/>
          </a:p>
          <a:p>
            <a:pPr marL="0" indent="0">
              <a:buNone/>
            </a:pPr>
            <a:r>
              <a:rPr lang="en-SI" b="1" u="sng" dirty="0">
                <a:hlinkClick r:id="rId5"/>
              </a:rPr>
              <a:t>Quelle </a:t>
            </a:r>
            <a:r>
              <a:rPr lang="en-SI" b="1" u="sng" dirty="0" err="1">
                <a:hlinkClick r:id="rId5"/>
              </a:rPr>
              <a:t>heure</a:t>
            </a:r>
            <a:r>
              <a:rPr lang="en-SI" b="1" u="sng" dirty="0">
                <a:hlinkClick r:id="rId5"/>
              </a:rPr>
              <a:t> </a:t>
            </a:r>
            <a:r>
              <a:rPr lang="en-SI" b="1" u="sng" dirty="0" err="1">
                <a:hlinkClick r:id="rId5"/>
              </a:rPr>
              <a:t>est-il</a:t>
            </a:r>
            <a:r>
              <a:rPr lang="en-SI" b="1" u="sng" dirty="0">
                <a:hlinkClick r:id="rId5"/>
              </a:rPr>
              <a:t>? - </a:t>
            </a:r>
            <a:r>
              <a:rPr lang="en-SI" b="1" u="sng" dirty="0" err="1">
                <a:hlinkClick r:id="rId5"/>
              </a:rPr>
              <a:t>Trainfrench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 </a:t>
            </a:r>
            <a:endParaRPr lang="en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b) Poslušaj in napiši uro z besedo v zvezek. Reši prvih deset. Preveri s klikom na </a:t>
            </a:r>
            <a:r>
              <a:rPr lang="sl-SI" dirty="0" err="1"/>
              <a:t>Voir</a:t>
            </a:r>
            <a:r>
              <a:rPr lang="sl-SI" dirty="0"/>
              <a:t> les </a:t>
            </a:r>
            <a:r>
              <a:rPr lang="sl-SI" dirty="0" err="1"/>
              <a:t>reponses</a:t>
            </a:r>
            <a:r>
              <a:rPr lang="sl-SI" dirty="0"/>
              <a:t> (spodaj).</a:t>
            </a:r>
            <a:endParaRPr lang="en-SI" dirty="0"/>
          </a:p>
          <a:p>
            <a:pPr marL="0" indent="0">
              <a:buNone/>
            </a:pPr>
            <a:r>
              <a:rPr lang="sl-SI" u="sng" dirty="0">
                <a:hlinkClick r:id="rId6"/>
              </a:rPr>
              <a:t>https://www.podcastfrancaisfacile.com/podcast/il-est-quelle-heure.html</a:t>
            </a:r>
            <a:endParaRPr lang="en-SI" dirty="0"/>
          </a:p>
          <a:p>
            <a:pPr marL="0" indent="0">
              <a:buNone/>
            </a:pPr>
            <a:r>
              <a:rPr lang="en-SI" b="1" u="sng" dirty="0" err="1">
                <a:hlinkClick r:id="rId7"/>
              </a:rPr>
              <a:t>Exercice</a:t>
            </a:r>
            <a:r>
              <a:rPr lang="en-SI" b="1" u="sng" dirty="0">
                <a:hlinkClick r:id="rId7"/>
              </a:rPr>
              <a:t> : Il </a:t>
            </a:r>
            <a:r>
              <a:rPr lang="en-SI" b="1" u="sng" dirty="0" err="1">
                <a:hlinkClick r:id="rId7"/>
              </a:rPr>
              <a:t>est</a:t>
            </a:r>
            <a:r>
              <a:rPr lang="en-SI" b="1" u="sng" dirty="0">
                <a:hlinkClick r:id="rId7"/>
              </a:rPr>
              <a:t> quelle </a:t>
            </a:r>
            <a:r>
              <a:rPr lang="en-SI" b="1" u="sng" dirty="0" err="1">
                <a:hlinkClick r:id="rId7"/>
              </a:rPr>
              <a:t>heure</a:t>
            </a:r>
            <a:r>
              <a:rPr lang="en-SI" b="1" u="sng" dirty="0">
                <a:hlinkClick r:id="rId7"/>
              </a:rPr>
              <a:t> - Podcast </a:t>
            </a:r>
            <a:r>
              <a:rPr lang="en-SI" b="1" u="sng" dirty="0" err="1">
                <a:hlinkClick r:id="rId7"/>
              </a:rPr>
              <a:t>français</a:t>
            </a:r>
            <a:r>
              <a:rPr lang="en-SI" b="1" u="sng" dirty="0">
                <a:hlinkClick r:id="rId7"/>
              </a:rPr>
              <a:t> facile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C9B69875-A9ED-49D6-B2EC-9183174F30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9"/>
    </mc:Choice>
    <mc:Fallback xmlns="">
      <p:transition spd="slow" advTm="3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8FA8AFA-DBF3-43A3-B58D-A9C7F0E8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 err="1">
                <a:solidFill>
                  <a:srgbClr val="FF0000"/>
                </a:solidFill>
              </a:rPr>
              <a:t>Chanson</a:t>
            </a:r>
            <a:br>
              <a:rPr lang="sl-SI" b="1" dirty="0">
                <a:solidFill>
                  <a:srgbClr val="FF0000"/>
                </a:solidFill>
              </a:rPr>
            </a:b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C59363-49BA-4785-84B3-2687ADDD6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3896"/>
            <a:ext cx="10515600" cy="4723067"/>
          </a:xfrm>
        </p:spPr>
        <p:txBody>
          <a:bodyPr/>
          <a:lstStyle/>
          <a:p>
            <a:pPr marL="0" indent="0" algn="ctr">
              <a:buNone/>
            </a:pPr>
            <a:r>
              <a:rPr lang="sl-SI" dirty="0">
                <a:hlinkClick r:id="rId4"/>
              </a:rPr>
              <a:t>https://www.youtube.com/watch?v=0CKMaRwicSg</a:t>
            </a:r>
            <a:endParaRPr lang="sl-SI" dirty="0"/>
          </a:p>
          <a:p>
            <a:pPr marL="0" indent="0">
              <a:buNone/>
            </a:pPr>
            <a:r>
              <a:rPr lang="en-SI" dirty="0"/>
              <a:t>BABELZONE - La chanson des </a:t>
            </a:r>
            <a:r>
              <a:rPr lang="en-SI" dirty="0" err="1"/>
              <a:t>squelettes</a:t>
            </a:r>
            <a:r>
              <a:rPr lang="en-SI" dirty="0"/>
              <a:t> - Teach French with LCF Clubs</a:t>
            </a:r>
            <a:r>
              <a:rPr lang="sl-SI" dirty="0"/>
              <a:t> 1:41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SI" dirty="0"/>
          </a:p>
          <a:p>
            <a:pPr algn="ctr"/>
            <a:endParaRPr lang="en-SI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32089D1A-1982-417A-89FF-B8E01F019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52" y="2599436"/>
            <a:ext cx="4572000" cy="342900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ABC92161-CAF5-4388-B10E-15B074953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3"/>
    </mc:Choice>
    <mc:Fallback xmlns="">
      <p:transition spd="slow" advTm="10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5C83A4-7F6C-4D70-B503-77EAA9C5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Dodatni izzivi in zanimivosti za uka željne</a:t>
            </a:r>
            <a:endParaRPr lang="en-SI" b="1" dirty="0">
              <a:solidFill>
                <a:srgbClr val="FF0000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8E34E5B-9C86-4B25-AE53-7277988A3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9" y="1735046"/>
            <a:ext cx="6487949" cy="4757829"/>
          </a:xfrm>
        </p:spPr>
      </p:pic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33ACBA85-21BA-4CB9-A0E3-DF329BF225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3"/>
    </mc:Choice>
    <mc:Fallback>
      <p:transition spd="slow" advTm="47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7AE1D4-988C-4A0B-9CED-9DCFC302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Izziv – po želji</a:t>
            </a:r>
            <a:endParaRPr lang="en-SI" b="1" dirty="0">
              <a:solidFill>
                <a:srgbClr val="FF0000"/>
              </a:solidFill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DB636771-9113-4842-A4DD-2A2D5E42B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46765" y="1521113"/>
            <a:ext cx="7043464" cy="4655850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4EBFF21F-8EE7-462A-B979-883B93F1E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9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3"/>
    </mc:Choice>
    <mc:Fallback>
      <p:transition spd="slow" advTm="4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49A41E-223F-4C0C-A1F8-003EB646D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Izziv – po želji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ADCBF7-0B6E-42B6-80BA-F621A721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Koliko je ura v velemestih po celem svetu? S pomočjo </a:t>
            </a:r>
            <a:endParaRPr lang="en-SI" dirty="0"/>
          </a:p>
          <a:p>
            <a:pPr marL="0" indent="0">
              <a:buNone/>
            </a:pPr>
            <a:r>
              <a:rPr lang="en-SI" u="sng" dirty="0">
                <a:hlinkClick r:id="rId4"/>
              </a:rPr>
              <a:t>http://www.timeanddate.com/worldclock/</a:t>
            </a:r>
            <a:r>
              <a:rPr lang="sl-SI" dirty="0"/>
              <a:t>  in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en-SI" u="sng" dirty="0">
                <a:hlinkClick r:id="rId5"/>
              </a:rPr>
              <a:t>http://www.timezoneconverter.com/</a:t>
            </a:r>
            <a:endParaRPr lang="en-SI" dirty="0"/>
          </a:p>
          <a:p>
            <a:pPr marL="0" indent="0">
              <a:buNone/>
            </a:pPr>
            <a:r>
              <a:rPr lang="sl-SI" dirty="0"/>
              <a:t>napiši, koliko je ura drugod po svetu, kadar je v Parizu ura 12.45. </a:t>
            </a:r>
          </a:p>
          <a:p>
            <a:pPr marL="0" indent="0">
              <a:buNone/>
            </a:pPr>
            <a:r>
              <a:rPr lang="sl-SI" dirty="0"/>
              <a:t>Učni list </a:t>
            </a:r>
            <a:r>
              <a:rPr lang="sl-SI" dirty="0" err="1"/>
              <a:t>sprintaj</a:t>
            </a:r>
            <a:r>
              <a:rPr lang="sl-SI" dirty="0"/>
              <a:t>. Glej link. Če nimaš printerja, v zvezek prepiši naslov, navedi mesta in ure.</a:t>
            </a:r>
            <a:endParaRPr lang="en-SI" dirty="0"/>
          </a:p>
          <a:p>
            <a:pPr marL="0" indent="0">
              <a:buNone/>
            </a:pPr>
            <a:r>
              <a:rPr lang="sl-SI" b="1" u="sng" dirty="0">
                <a:hlinkClick r:id="rId6"/>
              </a:rPr>
              <a:t>https://www.education.vic.gov.au/languagesonline/french/sect29/pdfs/print5.pdf</a:t>
            </a:r>
            <a:endParaRPr lang="en-SI" dirty="0"/>
          </a:p>
          <a:p>
            <a:pPr marL="0" indent="0">
              <a:buNone/>
            </a:pPr>
            <a:r>
              <a:rPr lang="sl-SI" b="1" dirty="0" err="1"/>
              <a:t>Quelle</a:t>
            </a:r>
            <a:r>
              <a:rPr lang="sl-SI" b="1" dirty="0"/>
              <a:t> </a:t>
            </a:r>
            <a:r>
              <a:rPr lang="sl-SI" b="1" dirty="0" err="1"/>
              <a:t>heure</a:t>
            </a:r>
            <a:r>
              <a:rPr lang="sl-SI" b="1" dirty="0"/>
              <a:t> </a:t>
            </a:r>
            <a:r>
              <a:rPr lang="sl-SI" b="1" dirty="0" err="1"/>
              <a:t>est</a:t>
            </a:r>
            <a:r>
              <a:rPr lang="sl-SI" b="1" dirty="0"/>
              <a:t>-il à Paris?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462CFA37-814E-4AEC-827C-851FD1CB8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29"/>
    </mc:Choice>
    <mc:Fallback xmlns="">
      <p:transition spd="slow" advTm="15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0FCAF-1CBE-4C34-9216-CD49BFCF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Zanimivosti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8EFC7-669C-45D0-8851-FBE7A543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err="1"/>
              <a:t>chercher</a:t>
            </a:r>
            <a:r>
              <a:rPr lang="sl-SI" b="1" dirty="0"/>
              <a:t> </a:t>
            </a:r>
            <a:r>
              <a:rPr lang="sl-SI" b="1" dirty="0" err="1"/>
              <a:t>midi</a:t>
            </a:r>
            <a:r>
              <a:rPr lang="sl-SI" b="1" dirty="0"/>
              <a:t> à </a:t>
            </a:r>
            <a:r>
              <a:rPr lang="sl-SI" b="1" dirty="0" err="1"/>
              <a:t>quatorze</a:t>
            </a:r>
            <a:r>
              <a:rPr lang="sl-SI" b="1" dirty="0"/>
              <a:t> </a:t>
            </a:r>
            <a:r>
              <a:rPr lang="sl-SI" b="1" dirty="0" err="1"/>
              <a:t>heures</a:t>
            </a:r>
            <a:r>
              <a:rPr lang="sl-SI" b="1" dirty="0"/>
              <a:t> </a:t>
            </a:r>
            <a:r>
              <a:rPr lang="sl-SI" dirty="0"/>
              <a:t>(=iskati poldne ob 14h)</a:t>
            </a:r>
          </a:p>
          <a:p>
            <a:pPr marL="0" indent="0">
              <a:buNone/>
            </a:pPr>
            <a:r>
              <a:rPr lang="sl-SI" i="1" dirty="0"/>
              <a:t>=iskati težave tam, kjer jih ni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Il </a:t>
            </a:r>
            <a:r>
              <a:rPr lang="sl-SI" b="1" dirty="0" err="1"/>
              <a:t>est</a:t>
            </a:r>
            <a:r>
              <a:rPr lang="sl-SI" b="1" dirty="0"/>
              <a:t> </a:t>
            </a:r>
            <a:r>
              <a:rPr lang="sl-SI" b="1" dirty="0" err="1"/>
              <a:t>moins</a:t>
            </a:r>
            <a:r>
              <a:rPr lang="sl-SI" b="1" dirty="0"/>
              <a:t> </a:t>
            </a:r>
            <a:r>
              <a:rPr lang="sl-SI" b="1" dirty="0" err="1"/>
              <a:t>une</a:t>
            </a:r>
            <a:r>
              <a:rPr lang="sl-SI" b="1" dirty="0"/>
              <a:t>. </a:t>
            </a:r>
            <a:r>
              <a:rPr lang="sl-SI" dirty="0"/>
              <a:t>(=Ura je ena minuta do.)</a:t>
            </a:r>
          </a:p>
          <a:p>
            <a:pPr marL="0" indent="0">
              <a:buNone/>
            </a:pPr>
            <a:r>
              <a:rPr lang="sl-SI" i="1" dirty="0"/>
              <a:t>=Skrajni čas je. Pet do dvanajstih.</a:t>
            </a:r>
            <a:endParaRPr lang="en-SI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698525E-FC8A-410D-ABA9-63507BE99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7" y="2747844"/>
            <a:ext cx="3562905" cy="3110583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0F58E296-0DC7-47D7-8F5E-656F307B0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58"/>
    </mc:Choice>
    <mc:Fallback xmlns="">
      <p:transition spd="slow" advTm="21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98BFE2-AE81-4469-9DCA-A7D54F48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Vaše želje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C248D4-61A0-4F02-B66D-4F1E8450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Zadnjič ste nekatere izrazile željo, da bi se še dodatno poglabljale v francoščino… Spodaj je zgodba, ki smo jo lani poslušali v angleščini. Pozor! Samo če želite…</a:t>
            </a:r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SI" u="sng" dirty="0">
                <a:hlinkClick r:id="rId4"/>
              </a:rPr>
              <a:t>https://www.youtube.com/watch?v=R1erSYyDzOA</a:t>
            </a:r>
            <a:endParaRPr lang="en-SI" dirty="0"/>
          </a:p>
          <a:p>
            <a:pPr marL="0" indent="0">
              <a:buNone/>
            </a:pPr>
            <a:r>
              <a:rPr lang="en-SI" b="1" dirty="0"/>
              <a:t>The Greatest Treasure: Learn French with subtitles - Story for Children "BookBox.com"</a:t>
            </a:r>
            <a:r>
              <a:rPr lang="sl-SI" b="1" dirty="0"/>
              <a:t> 5:46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2A47C248-4D06-4267-8B13-D182D7EF78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3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5"/>
    </mc:Choice>
    <mc:Fallback xmlns="">
      <p:transition spd="slow" advTm="24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F8B5D7-1821-4258-86EB-2EBB2449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Uvod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67C99F-49C6-4E83-A604-F4FEC9D4F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I" u="sng" dirty="0">
                <a:hlinkClick r:id="rId4"/>
              </a:rPr>
              <a:t>https://www.youtube.com/watch?v=1zYIOBs6-TY</a:t>
            </a:r>
            <a:endParaRPr lang="sl-SI" u="sng" dirty="0"/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SI" b="1" dirty="0" err="1"/>
              <a:t>Apprendre</a:t>
            </a:r>
            <a:r>
              <a:rPr lang="en-SI" b="1" dirty="0"/>
              <a:t> le </a:t>
            </a:r>
            <a:r>
              <a:rPr lang="en-SI" b="1" dirty="0" err="1"/>
              <a:t>français</a:t>
            </a:r>
            <a:r>
              <a:rPr lang="en-SI" b="1" dirty="0"/>
              <a:t> - Quelle </a:t>
            </a:r>
            <a:r>
              <a:rPr lang="en-SI" b="1" dirty="0" err="1"/>
              <a:t>heure</a:t>
            </a:r>
            <a:r>
              <a:rPr lang="en-SI" b="1" dirty="0"/>
              <a:t> </a:t>
            </a:r>
            <a:r>
              <a:rPr lang="en-SI" b="1" dirty="0" err="1"/>
              <a:t>est</a:t>
            </a:r>
            <a:r>
              <a:rPr lang="en-SI" b="1" dirty="0"/>
              <a:t> </a:t>
            </a:r>
            <a:r>
              <a:rPr lang="en-SI" b="1" dirty="0" err="1"/>
              <a:t>il</a:t>
            </a:r>
            <a:r>
              <a:rPr lang="en-SI" b="1" dirty="0"/>
              <a:t>?</a:t>
            </a:r>
            <a:r>
              <a:rPr lang="sl-SI" b="1" dirty="0"/>
              <a:t> 1:46</a:t>
            </a:r>
          </a:p>
          <a:p>
            <a:pPr marL="0" indent="0">
              <a:buNone/>
            </a:pPr>
            <a:endParaRPr lang="sl-SI" b="1" dirty="0"/>
          </a:p>
          <a:p>
            <a:pPr marL="514350" indent="-514350">
              <a:buAutoNum type="arabicPeriod"/>
            </a:pPr>
            <a:r>
              <a:rPr lang="sl-SI" dirty="0"/>
              <a:t>Poslušaj in opazuj.</a:t>
            </a:r>
          </a:p>
          <a:p>
            <a:pPr marL="514350" indent="-514350">
              <a:buAutoNum type="arabicPeriod"/>
            </a:pPr>
            <a:r>
              <a:rPr lang="sl-SI" dirty="0"/>
              <a:t>Kaj opaziš? Kako izražamo uro v francoščini? Primerjaj z angleščino.</a:t>
            </a:r>
          </a:p>
          <a:p>
            <a:pPr marL="0" indent="0">
              <a:buNone/>
            </a:pPr>
            <a:endParaRPr lang="en-SI" dirty="0"/>
          </a:p>
          <a:p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B45797D6-198E-4FB2-A0A7-34AAA2A4D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3"/>
    </mc:Choice>
    <mc:Fallback xmlns="">
      <p:transition spd="slow" advTm="1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E496B5-7221-4F90-BB57-A1B74CF40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0" y="365125"/>
            <a:ext cx="10368379" cy="451621"/>
          </a:xfrm>
        </p:spPr>
        <p:txBody>
          <a:bodyPr>
            <a:normAutofit fontScale="90000"/>
          </a:bodyPr>
          <a:lstStyle/>
          <a:p>
            <a:pPr algn="ctr"/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1E4B36-19EE-4924-A882-CC4720DD3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911"/>
            <a:ext cx="10515600" cy="5227052"/>
          </a:xfrm>
        </p:spPr>
        <p:txBody>
          <a:bodyPr/>
          <a:lstStyle/>
          <a:p>
            <a:pPr marL="0" indent="0">
              <a:buNone/>
            </a:pPr>
            <a:r>
              <a:rPr lang="en-SI" u="sng" dirty="0">
                <a:hlinkClick r:id="rId4"/>
              </a:rPr>
              <a:t>https://www.youtube.com/watch?v=1zYIOBs6-TY</a:t>
            </a:r>
            <a:endParaRPr lang="sl-SI" u="sng" dirty="0"/>
          </a:p>
          <a:p>
            <a:pPr marL="0" indent="0">
              <a:buNone/>
            </a:pPr>
            <a:endParaRPr lang="en-SI" dirty="0"/>
          </a:p>
          <a:p>
            <a:pPr marL="0" indent="0">
              <a:buNone/>
            </a:pPr>
            <a:r>
              <a:rPr lang="en-SI" b="1" dirty="0" err="1"/>
              <a:t>Apprendre</a:t>
            </a:r>
            <a:r>
              <a:rPr lang="en-SI" b="1" dirty="0"/>
              <a:t> le </a:t>
            </a:r>
            <a:r>
              <a:rPr lang="en-SI" b="1" dirty="0" err="1"/>
              <a:t>français</a:t>
            </a:r>
            <a:r>
              <a:rPr lang="en-SI" b="1" dirty="0"/>
              <a:t> - Quelle </a:t>
            </a:r>
            <a:r>
              <a:rPr lang="en-SI" b="1" dirty="0" err="1"/>
              <a:t>heure</a:t>
            </a:r>
            <a:r>
              <a:rPr lang="en-SI" b="1" dirty="0"/>
              <a:t> </a:t>
            </a:r>
            <a:r>
              <a:rPr lang="en-SI" b="1" dirty="0" err="1"/>
              <a:t>est</a:t>
            </a:r>
            <a:r>
              <a:rPr lang="en-SI" b="1" dirty="0"/>
              <a:t> </a:t>
            </a:r>
            <a:r>
              <a:rPr lang="en-SI" b="1" dirty="0" err="1"/>
              <a:t>il</a:t>
            </a:r>
            <a:r>
              <a:rPr lang="en-SI" b="1" dirty="0"/>
              <a:t>?</a:t>
            </a:r>
            <a:r>
              <a:rPr lang="sl-SI" b="1" dirty="0"/>
              <a:t> 1:46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dirty="0"/>
              <a:t>2x ponovi za govorko.</a:t>
            </a:r>
            <a:endParaRPr lang="en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B7AFD4A-CE4A-4DD0-828A-3E032FEAA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46" y="2689934"/>
            <a:ext cx="4826925" cy="3620194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  <a:extLst>
              <a:ext uri="{FF2B5EF4-FFF2-40B4-BE49-F238E27FC236}">
                <a16:creationId xmlns:a16="http://schemas.microsoft.com/office/drawing/2014/main" id="{9AB1DCDC-D05B-4A23-B9CC-AAFFDC4F9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2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"/>
    </mc:Choice>
    <mc:Fallback xmlns="">
      <p:transition spd="slow" advTm="2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BB59A-0485-48EE-9EB0-70A86ADA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dirty="0">
                <a:solidFill>
                  <a:srgbClr val="FF0000"/>
                </a:solidFill>
              </a:rPr>
            </a:br>
            <a:r>
              <a:rPr lang="sl-SI" dirty="0" err="1">
                <a:solidFill>
                  <a:srgbClr val="FF0000"/>
                </a:solidFill>
              </a:rPr>
              <a:t>Quelle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heure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est</a:t>
            </a:r>
            <a:r>
              <a:rPr lang="sl-SI" dirty="0">
                <a:solidFill>
                  <a:srgbClr val="FF0000"/>
                </a:solidFill>
              </a:rPr>
              <a:t>-il? – Il </a:t>
            </a:r>
            <a:r>
              <a:rPr lang="sl-SI" dirty="0" err="1">
                <a:solidFill>
                  <a:srgbClr val="FF0000"/>
                </a:solidFill>
              </a:rPr>
              <a:t>est</a:t>
            </a:r>
            <a:r>
              <a:rPr lang="sl-SI" dirty="0">
                <a:solidFill>
                  <a:srgbClr val="FF0000"/>
                </a:solidFill>
              </a:rPr>
              <a:t>…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Polne ure…</a:t>
            </a:r>
            <a:br>
              <a:rPr lang="sl-SI" dirty="0"/>
            </a:br>
            <a:endParaRPr lang="en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510353-9AA6-4335-A263-C41361E3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/>
              <a:t>1h00 - 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</a:t>
            </a:r>
            <a:r>
              <a:rPr lang="sl-SI" i="1" dirty="0">
                <a:solidFill>
                  <a:srgbClr val="FF0000"/>
                </a:solidFill>
              </a:rPr>
              <a:t>pile (=točno).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2h00 -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3h00 –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trois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12h00 -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>
                <a:solidFill>
                  <a:srgbClr val="FF0000"/>
                </a:solidFill>
              </a:rPr>
              <a:t>midi</a:t>
            </a:r>
            <a:r>
              <a:rPr lang="sl-SI" i="1" dirty="0"/>
              <a:t>. TUDI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douze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00h00 -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>
                <a:solidFill>
                  <a:srgbClr val="FF0000"/>
                </a:solidFill>
              </a:rPr>
              <a:t>minuit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233159FF-3600-4714-9112-80D7C7124C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9"/>
    </mc:Choice>
    <mc:Fallback xmlns="">
      <p:transition spd="slow" advTm="1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BB59A-0485-48EE-9EB0-70A86ADA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FF0000"/>
                </a:solidFill>
              </a:rPr>
              <a:t>Dodajamo minute…</a:t>
            </a:r>
            <a:endParaRPr lang="en-SI" sz="36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510353-9AA6-4335-A263-C41361E3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/>
              <a:t>1h05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</a:t>
            </a:r>
            <a:r>
              <a:rPr lang="sl-SI" i="1" dirty="0" err="1"/>
              <a:t>cinq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1h10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dix.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1h15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et </a:t>
            </a:r>
            <a:r>
              <a:rPr lang="sl-SI" i="1" dirty="0" err="1"/>
              <a:t>quart</a:t>
            </a:r>
            <a:r>
              <a:rPr lang="sl-SI" i="1" dirty="0"/>
              <a:t> (=in četrt).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1h20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</a:t>
            </a:r>
            <a:r>
              <a:rPr lang="sl-SI" i="1" dirty="0" err="1"/>
              <a:t>vingt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1h25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</a:t>
            </a:r>
            <a:r>
              <a:rPr lang="sl-SI" i="1" dirty="0" err="1"/>
              <a:t>vingt-cinq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1h30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une</a:t>
            </a:r>
            <a:r>
              <a:rPr lang="sl-SI" i="1" dirty="0"/>
              <a:t> </a:t>
            </a:r>
            <a:r>
              <a:rPr lang="sl-SI" i="1" dirty="0" err="1"/>
              <a:t>heure</a:t>
            </a:r>
            <a:r>
              <a:rPr lang="sl-SI" i="1" dirty="0"/>
              <a:t> et </a:t>
            </a:r>
            <a:r>
              <a:rPr lang="sl-SI" i="1" dirty="0" err="1"/>
              <a:t>demie</a:t>
            </a:r>
            <a:r>
              <a:rPr lang="sl-SI" i="1" dirty="0"/>
              <a:t> (=in pol).</a:t>
            </a:r>
            <a:endParaRPr lang="en-SI" dirty="0"/>
          </a:p>
          <a:p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ACE504FB-61D8-4CD4-843D-A0622D7FD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7"/>
    </mc:Choice>
    <mc:Fallback xmlns="">
      <p:transition spd="slow" advTm="18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BB59A-0485-48EE-9EB0-70A86ADA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solidFill>
                  <a:srgbClr val="FF0000"/>
                </a:solidFill>
              </a:rPr>
              <a:t>Odštevamo minute od večje ure…</a:t>
            </a:r>
            <a:endParaRPr lang="en-SI" sz="3600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510353-9AA6-4335-A263-C41361E3F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/>
              <a:t>1h35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 </a:t>
            </a:r>
            <a:r>
              <a:rPr lang="sl-SI" i="1" dirty="0" err="1">
                <a:solidFill>
                  <a:srgbClr val="FF0000"/>
                </a:solidFill>
              </a:rPr>
              <a:t>moins</a:t>
            </a:r>
            <a:r>
              <a:rPr lang="sl-SI" i="1" dirty="0">
                <a:solidFill>
                  <a:srgbClr val="FF0000"/>
                </a:solidFill>
              </a:rPr>
              <a:t> (=manj/minus) </a:t>
            </a:r>
            <a:r>
              <a:rPr lang="sl-SI" i="1" dirty="0" err="1"/>
              <a:t>vingt-cinq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1h40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 </a:t>
            </a:r>
            <a:r>
              <a:rPr lang="sl-SI" i="1" dirty="0" err="1"/>
              <a:t>moins</a:t>
            </a:r>
            <a:r>
              <a:rPr lang="sl-SI" i="1" dirty="0"/>
              <a:t> </a:t>
            </a:r>
            <a:r>
              <a:rPr lang="sl-SI" i="1" dirty="0" err="1"/>
              <a:t>vingt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1h45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 </a:t>
            </a:r>
            <a:r>
              <a:rPr lang="sl-SI" i="1" dirty="0" err="1">
                <a:solidFill>
                  <a:srgbClr val="FF0000"/>
                </a:solidFill>
              </a:rPr>
              <a:t>moins</a:t>
            </a:r>
            <a:r>
              <a:rPr lang="sl-SI" i="1" dirty="0">
                <a:solidFill>
                  <a:srgbClr val="FF0000"/>
                </a:solidFill>
              </a:rPr>
              <a:t> le!!! </a:t>
            </a:r>
            <a:r>
              <a:rPr lang="sl-SI" i="1" dirty="0" err="1">
                <a:solidFill>
                  <a:srgbClr val="FF0000"/>
                </a:solidFill>
              </a:rPr>
              <a:t>quart</a:t>
            </a:r>
            <a:r>
              <a:rPr lang="sl-SI" i="1" dirty="0">
                <a:solidFill>
                  <a:srgbClr val="FF0000"/>
                </a:solidFill>
              </a:rPr>
              <a:t> (=minus četrt).</a:t>
            </a:r>
            <a:endParaRPr lang="en-SI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i="1" dirty="0"/>
              <a:t>1h50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 </a:t>
            </a:r>
            <a:r>
              <a:rPr lang="sl-SI" i="1" dirty="0" err="1"/>
              <a:t>moins</a:t>
            </a:r>
            <a:r>
              <a:rPr lang="sl-SI" i="1" dirty="0"/>
              <a:t> dix.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1h55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 </a:t>
            </a:r>
            <a:r>
              <a:rPr lang="sl-SI" i="1" dirty="0" err="1"/>
              <a:t>moins</a:t>
            </a:r>
            <a:r>
              <a:rPr lang="sl-SI" i="1" dirty="0"/>
              <a:t> </a:t>
            </a:r>
            <a:r>
              <a:rPr lang="sl-SI" i="1" dirty="0" err="1"/>
              <a:t>cinq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r>
              <a:rPr lang="sl-SI" i="1" dirty="0"/>
              <a:t>2h00 Il </a:t>
            </a:r>
            <a:r>
              <a:rPr lang="sl-SI" i="1" dirty="0" err="1"/>
              <a:t>est</a:t>
            </a:r>
            <a:r>
              <a:rPr lang="sl-SI" i="1" dirty="0"/>
              <a:t> </a:t>
            </a:r>
            <a:r>
              <a:rPr lang="sl-SI" i="1" dirty="0" err="1"/>
              <a:t>deux</a:t>
            </a:r>
            <a:r>
              <a:rPr lang="sl-SI" i="1" dirty="0"/>
              <a:t> </a:t>
            </a:r>
            <a:r>
              <a:rPr lang="sl-SI" i="1" dirty="0" err="1"/>
              <a:t>heures</a:t>
            </a:r>
            <a:r>
              <a:rPr lang="sl-SI" i="1" dirty="0"/>
              <a:t>.</a:t>
            </a:r>
            <a:endParaRPr lang="en-SI" dirty="0"/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14D85B77-01D3-4B03-8BF4-8740E89D30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1"/>
    </mc:Choice>
    <mc:Fallback xmlns="">
      <p:transition spd="slow" advTm="28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EBB59A-0485-48EE-9EB0-70A86ADA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Neformalno…</a:t>
            </a:r>
            <a:endParaRPr lang="en-SI" b="1" dirty="0">
              <a:solidFill>
                <a:srgbClr val="FF0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883602F-6FC5-439B-BC33-5523FA1BF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15" y="1690688"/>
            <a:ext cx="7163422" cy="4253282"/>
          </a:xfrm>
          <a:prstGeom prst="rect">
            <a:avLst/>
          </a:prstGeom>
        </p:spPr>
      </p:pic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02BF5808-6FE6-424B-A083-3E85D6A23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8586"/>
            <a:ext cx="10515600" cy="5058377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Vir: internet</a:t>
            </a:r>
            <a:endParaRPr lang="en-SI" dirty="0"/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C1B5BF14-6A7B-4AF0-88AB-C4AF491E3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"/>
    </mc:Choice>
    <mc:Fallback xmlns="">
      <p:transition spd="slow" advTm="5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3F023-7DF1-476A-BCA5-19261CAC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err="1">
                <a:solidFill>
                  <a:srgbClr val="FF0000"/>
                </a:solidFill>
              </a:rPr>
              <a:t>A.m</a:t>
            </a:r>
            <a:r>
              <a:rPr lang="sl-SI" b="1" dirty="0">
                <a:solidFill>
                  <a:srgbClr val="FF0000"/>
                </a:solidFill>
              </a:rPr>
              <a:t>. ali </a:t>
            </a:r>
            <a:r>
              <a:rPr lang="sl-SI" b="1" dirty="0" err="1">
                <a:solidFill>
                  <a:srgbClr val="FF0000"/>
                </a:solidFill>
              </a:rPr>
              <a:t>p.m</a:t>
            </a:r>
            <a:r>
              <a:rPr lang="sl-SI" b="1" dirty="0">
                <a:solidFill>
                  <a:srgbClr val="FF0000"/>
                </a:solidFill>
              </a:rPr>
              <a:t>.?</a:t>
            </a:r>
            <a:endParaRPr lang="en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BE89D0-633A-41B1-BD93-B00979920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US" b="1" i="1" dirty="0"/>
              <a:t>du </a:t>
            </a:r>
            <a:r>
              <a:rPr lang="en-US" b="1" i="1" dirty="0" err="1"/>
              <a:t>matin</a:t>
            </a:r>
            <a:r>
              <a:rPr lang="en-US" b="1" dirty="0"/>
              <a:t> </a:t>
            </a:r>
            <a:r>
              <a:rPr lang="sl-SI" b="1" dirty="0"/>
              <a:t>= </a:t>
            </a:r>
            <a:r>
              <a:rPr lang="en-US" dirty="0"/>
              <a:t>for a.m., </a:t>
            </a:r>
            <a:endParaRPr lang="sl-SI" dirty="0"/>
          </a:p>
          <a:p>
            <a:pPr marL="0" indent="0">
              <a:buNone/>
            </a:pPr>
            <a:r>
              <a:rPr lang="en-US" b="1" i="1" dirty="0"/>
              <a:t>de </a:t>
            </a:r>
            <a:r>
              <a:rPr lang="en-US" b="1" i="1" dirty="0" err="1"/>
              <a:t>l'après</a:t>
            </a:r>
            <a:r>
              <a:rPr lang="en-US" b="1" i="1" dirty="0"/>
              <a:t>-midi</a:t>
            </a:r>
            <a:r>
              <a:rPr lang="en-US" b="1" dirty="0"/>
              <a:t> </a:t>
            </a:r>
            <a:r>
              <a:rPr lang="sl-SI" b="1" dirty="0"/>
              <a:t>= </a:t>
            </a:r>
            <a:r>
              <a:rPr lang="en-US" dirty="0"/>
              <a:t>from noon until about 6 p.m., </a:t>
            </a:r>
            <a:endParaRPr lang="sl-SI" dirty="0"/>
          </a:p>
          <a:p>
            <a:pPr marL="0" indent="0">
              <a:buNone/>
            </a:pPr>
            <a:r>
              <a:rPr lang="en-US" b="1" i="1" dirty="0"/>
              <a:t>du </a:t>
            </a:r>
            <a:r>
              <a:rPr lang="en-US" b="1" i="1" dirty="0" err="1"/>
              <a:t>soir</a:t>
            </a:r>
            <a:r>
              <a:rPr lang="en-US" b="1" dirty="0"/>
              <a:t> </a:t>
            </a:r>
            <a:r>
              <a:rPr lang="sl-SI" b="1" dirty="0"/>
              <a:t>=</a:t>
            </a:r>
            <a:r>
              <a:rPr lang="en-US" dirty="0"/>
              <a:t> 6 p.m. until midnight. 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en-US" dirty="0"/>
              <a:t>3 p.m. </a:t>
            </a:r>
            <a:r>
              <a:rPr lang="sl-SI" dirty="0"/>
              <a:t>= </a:t>
            </a:r>
            <a:r>
              <a:rPr lang="en-US" i="1" dirty="0" err="1"/>
              <a:t>quinze</a:t>
            </a:r>
            <a:r>
              <a:rPr lang="en-US" i="1" dirty="0"/>
              <a:t> </a:t>
            </a:r>
            <a:r>
              <a:rPr lang="en-US" i="1" dirty="0" err="1"/>
              <a:t>heures</a:t>
            </a:r>
            <a:r>
              <a:rPr lang="en-US" dirty="0"/>
              <a:t>  or </a:t>
            </a:r>
            <a:r>
              <a:rPr lang="en-US" i="1" dirty="0"/>
              <a:t>15h00</a:t>
            </a:r>
            <a:r>
              <a:rPr lang="en-US" dirty="0"/>
              <a:t>, </a:t>
            </a:r>
            <a:endParaRPr lang="sl-SI" dirty="0"/>
          </a:p>
          <a:p>
            <a:pPr marL="0" indent="0">
              <a:buNone/>
            </a:pPr>
            <a:r>
              <a:rPr lang="sl-SI" i="1" dirty="0"/>
              <a:t>             =</a:t>
            </a:r>
            <a:r>
              <a:rPr lang="en-US" i="1" dirty="0"/>
              <a:t>trois </a:t>
            </a:r>
            <a:r>
              <a:rPr lang="en-US" i="1" dirty="0" err="1"/>
              <a:t>heures</a:t>
            </a:r>
            <a:r>
              <a:rPr lang="en-US" i="1" dirty="0"/>
              <a:t> de </a:t>
            </a:r>
            <a:r>
              <a:rPr lang="en-US" i="1" dirty="0" err="1"/>
              <a:t>l'après</a:t>
            </a:r>
            <a:r>
              <a:rPr lang="en-US" i="1" dirty="0"/>
              <a:t>-midi </a:t>
            </a:r>
            <a:endParaRPr lang="en-SI" dirty="0"/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9C55562E-D6A7-4494-8FE4-E7C5C75723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2"/>
    </mc:Choice>
    <mc:Fallback xmlns="">
      <p:transition spd="slow" advTm="19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D86AFF-1BFA-4367-94FA-34E38D77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Pa še formalno…</a:t>
            </a:r>
            <a:endParaRPr lang="en-SI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2B479CCA-4589-4EF5-B26B-F8D13FE622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103805"/>
              </p:ext>
            </p:extLst>
          </p:nvPr>
        </p:nvGraphicFramePr>
        <p:xfrm>
          <a:off x="838200" y="1690688"/>
          <a:ext cx="10515600" cy="3340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8075977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543312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60215606"/>
                    </a:ext>
                  </a:extLst>
                </a:gridCol>
              </a:tblGrid>
              <a:tr h="65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SI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Formalno</a:t>
                      </a:r>
                      <a:endParaRPr lang="en-SI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</a:rPr>
                        <a:t>Il </a:t>
                      </a:r>
                      <a:r>
                        <a:rPr lang="sl-SI" sz="1200" dirty="0" err="1">
                          <a:effectLst/>
                        </a:rPr>
                        <a:t>est</a:t>
                      </a:r>
                      <a:r>
                        <a:rPr lang="sl-SI" sz="1200" dirty="0">
                          <a:effectLst/>
                        </a:rPr>
                        <a:t>…</a:t>
                      </a:r>
                      <a:endParaRPr lang="en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Neformalno </a:t>
                      </a:r>
                      <a:endParaRPr lang="en-SI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Il est…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3238439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00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six heures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6636734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05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cinq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six heures cinq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10015271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15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quinze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six heures et quart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87046399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20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vingt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six heures vingt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93955942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30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trente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six heures et demie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816360088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40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quarante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sept heures moins vingt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32383285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45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quarante-cinq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sept heures moins le quart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46126864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>
                          <a:effectLst/>
                        </a:rPr>
                        <a:t>18 h 50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00">
                          <a:effectLst/>
                        </a:rPr>
                        <a:t>  </a:t>
                      </a:r>
                      <a:r>
                        <a:rPr lang="en-SI" sz="1200">
                          <a:effectLst/>
                        </a:rPr>
                        <a:t>dix-huit heures cinquante</a:t>
                      </a:r>
                      <a:endParaRPr lang="en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SI" sz="1200" dirty="0">
                          <a:effectLst/>
                        </a:rPr>
                        <a:t>sept </a:t>
                      </a:r>
                      <a:r>
                        <a:rPr lang="en-SI" sz="1200" dirty="0" err="1">
                          <a:effectLst/>
                        </a:rPr>
                        <a:t>heures</a:t>
                      </a:r>
                      <a:r>
                        <a:rPr lang="en-SI" sz="1200" dirty="0">
                          <a:effectLst/>
                        </a:rPr>
                        <a:t> </a:t>
                      </a:r>
                      <a:r>
                        <a:rPr lang="en-SI" sz="1200" dirty="0" err="1">
                          <a:effectLst/>
                        </a:rPr>
                        <a:t>moins</a:t>
                      </a:r>
                      <a:r>
                        <a:rPr lang="en-SI" sz="1200" dirty="0">
                          <a:effectLst/>
                        </a:rPr>
                        <a:t> dix</a:t>
                      </a:r>
                      <a:endParaRPr lang="en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658970"/>
                  </a:ext>
                </a:extLst>
              </a:tr>
            </a:tbl>
          </a:graphicData>
        </a:graphic>
      </p:graphicFrame>
      <p:sp>
        <p:nvSpPr>
          <p:cNvPr id="6" name="Pravokotnik 5">
            <a:extLst>
              <a:ext uri="{FF2B5EF4-FFF2-40B4-BE49-F238E27FC236}">
                <a16:creationId xmlns:a16="http://schemas.microsoft.com/office/drawing/2014/main" id="{5B162581-B760-40CA-87E0-9394AB36F626}"/>
              </a:ext>
            </a:extLst>
          </p:cNvPr>
          <p:cNvSpPr/>
          <p:nvPr/>
        </p:nvSpPr>
        <p:spPr>
          <a:xfrm>
            <a:off x="838199" y="5323285"/>
            <a:ext cx="10640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SI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Pomembno</a:t>
            </a:r>
            <a:endParaRPr lang="sl-SI" altLang="en-SI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Nemogoče je kombinirati formalni način izražanja ure z neformalnim.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Dix-huit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demie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en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obstaja.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Reči moramo ali  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dix-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huit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trente</a:t>
            </a:r>
            <a:r>
              <a:rPr lang="sl-SI" altLang="en-S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ali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heures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sl-SI" altLang="en-SI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demie</a:t>
            </a:r>
            <a:r>
              <a:rPr lang="sl-SI" altLang="en-SI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altLang="en-SI" sz="2800" dirty="0">
              <a:latin typeface="Arial" panose="020B0604020202020204" pitchFamily="34" charset="0"/>
            </a:endParaRPr>
          </a:p>
        </p:txBody>
      </p:sp>
      <p:pic>
        <p:nvPicPr>
          <p:cNvPr id="3" name="Zvok 2">
            <a:hlinkClick r:id="" action="ppaction://media"/>
            <a:extLst>
              <a:ext uri="{FF2B5EF4-FFF2-40B4-BE49-F238E27FC236}">
                <a16:creationId xmlns:a16="http://schemas.microsoft.com/office/drawing/2014/main" id="{6511068F-7601-47EA-9A6F-A876E7FB1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8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6"/>
    </mc:Choice>
    <mc:Fallback xmlns="">
      <p:transition spd="slow" advTm="2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711</Words>
  <Application>Microsoft Office PowerPoint</Application>
  <PresentationFormat>Širokozaslonsko</PresentationFormat>
  <Paragraphs>118</Paragraphs>
  <Slides>16</Slides>
  <Notes>0</Notes>
  <HiddenSlides>0</HiddenSlides>
  <MMClips>16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Officeova tema</vt:lpstr>
      <vt:lpstr> Quelle heure est-il?</vt:lpstr>
      <vt:lpstr>Uvod</vt:lpstr>
      <vt:lpstr>PowerPointova predstavitev</vt:lpstr>
      <vt:lpstr> Quelle heure est-il? – Il est… Polne ure… </vt:lpstr>
      <vt:lpstr>Dodajamo minute…</vt:lpstr>
      <vt:lpstr>Odštevamo minute od večje ure…</vt:lpstr>
      <vt:lpstr>Neformalno…</vt:lpstr>
      <vt:lpstr>A.m. ali p.m.?</vt:lpstr>
      <vt:lpstr>Pa še formalno…</vt:lpstr>
      <vt:lpstr>Allez, au travail!</vt:lpstr>
      <vt:lpstr> Chanson </vt:lpstr>
      <vt:lpstr>Dodatni izzivi in zanimivosti za uka željne</vt:lpstr>
      <vt:lpstr>Izziv – po želji</vt:lpstr>
      <vt:lpstr>Izziv – po želji</vt:lpstr>
      <vt:lpstr>Zanimivosti</vt:lpstr>
      <vt:lpstr>Vaše želje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heure est-il?</dc:title>
  <dc:creator>Uporabnik</dc:creator>
  <cp:lastModifiedBy>Uporabnik</cp:lastModifiedBy>
  <cp:revision>17</cp:revision>
  <dcterms:created xsi:type="dcterms:W3CDTF">2020-05-02T09:41:41Z</dcterms:created>
  <dcterms:modified xsi:type="dcterms:W3CDTF">2020-05-02T12:24:25Z</dcterms:modified>
</cp:coreProperties>
</file>