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l-SI" smtClean="0"/>
              <a:t>Uredite slog naslova matrice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79780415-D3A3-4552-9097-09497315DDA1}" type="datetimeFigureOut">
              <a:rPr lang="sl-SI" smtClean="0"/>
              <a:t>2. 05. 2020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FEC0E74-713C-4EDB-A93D-A4213F66EC96}" type="slidenum">
              <a:rPr lang="sl-SI" smtClean="0"/>
              <a:t>‹#›</a:t>
            </a:fld>
            <a:endParaRPr lang="sl-SI"/>
          </a:p>
        </p:txBody>
      </p:sp>
    </p:spTree>
    <p:extLst>
      <p:ext uri="{BB962C8B-B14F-4D97-AF65-F5344CB8AC3E}">
        <p14:creationId xmlns:p14="http://schemas.microsoft.com/office/powerpoint/2010/main" val="1360443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79780415-D3A3-4552-9097-09497315DDA1}" type="datetimeFigureOut">
              <a:rPr lang="sl-SI" smtClean="0"/>
              <a:t>2. 05. 2020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FEC0E74-713C-4EDB-A93D-A4213F66EC96}" type="slidenum">
              <a:rPr lang="sl-SI" smtClean="0"/>
              <a:t>‹#›</a:t>
            </a:fld>
            <a:endParaRPr lang="sl-SI"/>
          </a:p>
        </p:txBody>
      </p:sp>
    </p:spTree>
    <p:extLst>
      <p:ext uri="{BB962C8B-B14F-4D97-AF65-F5344CB8AC3E}">
        <p14:creationId xmlns:p14="http://schemas.microsoft.com/office/powerpoint/2010/main" val="94074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79780415-D3A3-4552-9097-09497315DDA1}" type="datetimeFigureOut">
              <a:rPr lang="sl-SI" smtClean="0"/>
              <a:t>2. 05. 2020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FEC0E74-713C-4EDB-A93D-A4213F66EC96}" type="slidenum">
              <a:rPr lang="sl-SI" smtClean="0"/>
              <a:t>‹#›</a:t>
            </a:fld>
            <a:endParaRPr lang="sl-SI"/>
          </a:p>
        </p:txBody>
      </p:sp>
    </p:spTree>
    <p:extLst>
      <p:ext uri="{BB962C8B-B14F-4D97-AF65-F5344CB8AC3E}">
        <p14:creationId xmlns:p14="http://schemas.microsoft.com/office/powerpoint/2010/main" val="538940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Naslov in 4 vsebine">
    <p:spTree>
      <p:nvGrpSpPr>
        <p:cNvPr id="1" name=""/>
        <p:cNvGrpSpPr/>
        <p:nvPr/>
      </p:nvGrpSpPr>
      <p:grpSpPr>
        <a:xfrm>
          <a:off x="0" y="0"/>
          <a:ext cx="0" cy="0"/>
          <a:chOff x="0" y="0"/>
          <a:chExt cx="0" cy="0"/>
        </a:xfrm>
      </p:grpSpPr>
      <p:sp>
        <p:nvSpPr>
          <p:cNvPr id="2" name="Naslov 1"/>
          <p:cNvSpPr>
            <a:spLocks noGrp="1"/>
          </p:cNvSpPr>
          <p:nvPr>
            <p:ph type="title" sz="quarter"/>
          </p:nvPr>
        </p:nvSpPr>
        <p:spPr>
          <a:xfrm>
            <a:off x="457200" y="274638"/>
            <a:ext cx="8229600" cy="1143000"/>
          </a:xfrm>
        </p:spPr>
        <p:txBody>
          <a:bodyPr/>
          <a:lstStyle/>
          <a:p>
            <a:r>
              <a:rPr lang="sl-SI" smtClean="0"/>
              <a:t>Kliknite, če želite urediti slog naslova matrice</a:t>
            </a:r>
            <a:endParaRPr lang="sl-SI"/>
          </a:p>
        </p:txBody>
      </p:sp>
      <p:sp>
        <p:nvSpPr>
          <p:cNvPr id="3" name="Ograda vsebine 2"/>
          <p:cNvSpPr>
            <a:spLocks noGrp="1"/>
          </p:cNvSpPr>
          <p:nvPr>
            <p:ph sz="quarter" idx="1"/>
          </p:nvPr>
        </p:nvSpPr>
        <p:spPr>
          <a:xfrm>
            <a:off x="457200" y="1600200"/>
            <a:ext cx="4038600" cy="2185988"/>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quarter" idx="2"/>
          </p:nvPr>
        </p:nvSpPr>
        <p:spPr>
          <a:xfrm>
            <a:off x="4648200" y="1600200"/>
            <a:ext cx="4038600" cy="2185988"/>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vsebine 4"/>
          <p:cNvSpPr>
            <a:spLocks noGrp="1"/>
          </p:cNvSpPr>
          <p:nvPr>
            <p:ph sz="quarter" idx="3"/>
          </p:nvPr>
        </p:nvSpPr>
        <p:spPr>
          <a:xfrm>
            <a:off x="457200" y="3938592"/>
            <a:ext cx="4038600" cy="2187575"/>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vsebine 5"/>
          <p:cNvSpPr>
            <a:spLocks noGrp="1"/>
          </p:cNvSpPr>
          <p:nvPr>
            <p:ph sz="quarter" idx="4"/>
          </p:nvPr>
        </p:nvSpPr>
        <p:spPr>
          <a:xfrm>
            <a:off x="4648200" y="3938592"/>
            <a:ext cx="4038600" cy="2187575"/>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sl-SI"/>
          </a:p>
        </p:txBody>
      </p:sp>
      <p:sp>
        <p:nvSpPr>
          <p:cNvPr id="8" name="Rectangle 5"/>
          <p:cNvSpPr>
            <a:spLocks noGrp="1" noChangeArrowheads="1"/>
          </p:cNvSpPr>
          <p:nvPr>
            <p:ph type="ftr" sz="quarter" idx="11"/>
          </p:nvPr>
        </p:nvSpPr>
        <p:spPr>
          <a:ln/>
        </p:spPr>
        <p:txBody>
          <a:bodyPr/>
          <a:lstStyle>
            <a:lvl1pPr>
              <a:defRPr/>
            </a:lvl1pPr>
          </a:lstStyle>
          <a:p>
            <a:pPr>
              <a:defRPr/>
            </a:pPr>
            <a:endParaRPr lang="sl-SI"/>
          </a:p>
        </p:txBody>
      </p:sp>
      <p:sp>
        <p:nvSpPr>
          <p:cNvPr id="9" name="Rectangle 6"/>
          <p:cNvSpPr>
            <a:spLocks noGrp="1" noChangeArrowheads="1"/>
          </p:cNvSpPr>
          <p:nvPr>
            <p:ph type="sldNum" sz="quarter" idx="12"/>
          </p:nvPr>
        </p:nvSpPr>
        <p:spPr>
          <a:ln/>
        </p:spPr>
        <p:txBody>
          <a:bodyPr/>
          <a:lstStyle>
            <a:lvl1pPr>
              <a:defRPr/>
            </a:lvl1pPr>
          </a:lstStyle>
          <a:p>
            <a:pPr>
              <a:defRPr/>
            </a:pPr>
            <a:fld id="{FFDCDE53-1528-409A-9491-2209BE60BBB4}" type="slidenum">
              <a:rPr lang="sl-SI" altLang="sl-SI"/>
              <a:pPr>
                <a:defRPr/>
              </a:pPr>
              <a:t>‹#›</a:t>
            </a:fld>
            <a:endParaRPr lang="sl-SI" altLang="sl-SI"/>
          </a:p>
        </p:txBody>
      </p:sp>
    </p:spTree>
    <p:extLst>
      <p:ext uri="{BB962C8B-B14F-4D97-AF65-F5344CB8AC3E}">
        <p14:creationId xmlns:p14="http://schemas.microsoft.com/office/powerpoint/2010/main" val="3772342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Naslov, vsebina in 2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4"/>
            <a:ext cx="4038600" cy="4525963"/>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quarter" idx="2"/>
          </p:nvPr>
        </p:nvSpPr>
        <p:spPr>
          <a:xfrm>
            <a:off x="4648200" y="1600200"/>
            <a:ext cx="4038600" cy="2185988"/>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vsebine 4"/>
          <p:cNvSpPr>
            <a:spLocks noGrp="1"/>
          </p:cNvSpPr>
          <p:nvPr>
            <p:ph sz="quarter" idx="3"/>
          </p:nvPr>
        </p:nvSpPr>
        <p:spPr>
          <a:xfrm>
            <a:off x="4648200" y="3938592"/>
            <a:ext cx="4038600" cy="2187575"/>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Rectangle 4"/>
          <p:cNvSpPr>
            <a:spLocks noGrp="1" noChangeArrowheads="1"/>
          </p:cNvSpPr>
          <p:nvPr>
            <p:ph type="dt" sz="half" idx="10"/>
          </p:nvPr>
        </p:nvSpPr>
        <p:spPr>
          <a:ln/>
        </p:spPr>
        <p:txBody>
          <a:bodyPr/>
          <a:lstStyle>
            <a:lvl1pPr>
              <a:defRPr/>
            </a:lvl1pPr>
          </a:lstStyle>
          <a:p>
            <a:pPr>
              <a:defRPr/>
            </a:pPr>
            <a:endParaRPr lang="sl-SI"/>
          </a:p>
        </p:txBody>
      </p:sp>
      <p:sp>
        <p:nvSpPr>
          <p:cNvPr id="7" name="Rectangle 5"/>
          <p:cNvSpPr>
            <a:spLocks noGrp="1" noChangeArrowheads="1"/>
          </p:cNvSpPr>
          <p:nvPr>
            <p:ph type="ftr" sz="quarter" idx="11"/>
          </p:nvPr>
        </p:nvSpPr>
        <p:spPr>
          <a:ln/>
        </p:spPr>
        <p:txBody>
          <a:bodyPr/>
          <a:lstStyle>
            <a:lvl1pPr>
              <a:defRPr/>
            </a:lvl1pPr>
          </a:lstStyle>
          <a:p>
            <a:pPr>
              <a:defRPr/>
            </a:pPr>
            <a:endParaRPr lang="sl-SI"/>
          </a:p>
        </p:txBody>
      </p:sp>
      <p:sp>
        <p:nvSpPr>
          <p:cNvPr id="8" name="Rectangle 6"/>
          <p:cNvSpPr>
            <a:spLocks noGrp="1" noChangeArrowheads="1"/>
          </p:cNvSpPr>
          <p:nvPr>
            <p:ph type="sldNum" sz="quarter" idx="12"/>
          </p:nvPr>
        </p:nvSpPr>
        <p:spPr>
          <a:ln/>
        </p:spPr>
        <p:txBody>
          <a:bodyPr/>
          <a:lstStyle>
            <a:lvl1pPr>
              <a:defRPr/>
            </a:lvl1pPr>
          </a:lstStyle>
          <a:p>
            <a:pPr>
              <a:defRPr/>
            </a:pPr>
            <a:fld id="{B0527C5D-CB16-4D97-8211-A9F3B6025B93}" type="slidenum">
              <a:rPr lang="sl-SI" altLang="sl-SI"/>
              <a:pPr>
                <a:defRPr/>
              </a:pPr>
              <a:t>‹#›</a:t>
            </a:fld>
            <a:endParaRPr lang="sl-SI" altLang="sl-SI"/>
          </a:p>
        </p:txBody>
      </p:sp>
    </p:spTree>
    <p:extLst>
      <p:ext uri="{BB962C8B-B14F-4D97-AF65-F5344CB8AC3E}">
        <p14:creationId xmlns:p14="http://schemas.microsoft.com/office/powerpoint/2010/main" val="325810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79780415-D3A3-4552-9097-09497315DDA1}" type="datetimeFigureOut">
              <a:rPr lang="sl-SI" smtClean="0"/>
              <a:t>2. 05. 2020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FEC0E74-713C-4EDB-A93D-A4213F66EC96}" type="slidenum">
              <a:rPr lang="sl-SI" smtClean="0"/>
              <a:t>‹#›</a:t>
            </a:fld>
            <a:endParaRPr lang="sl-SI"/>
          </a:p>
        </p:txBody>
      </p:sp>
    </p:spTree>
    <p:extLst>
      <p:ext uri="{BB962C8B-B14F-4D97-AF65-F5344CB8AC3E}">
        <p14:creationId xmlns:p14="http://schemas.microsoft.com/office/powerpoint/2010/main" val="823965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l-SI" smtClean="0"/>
              <a:t>Uredite slog naslova matrice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79780415-D3A3-4552-9097-09497315DDA1}" type="datetimeFigureOut">
              <a:rPr lang="sl-SI" smtClean="0"/>
              <a:t>2. 05. 2020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FEC0E74-713C-4EDB-A93D-A4213F66EC96}" type="slidenum">
              <a:rPr lang="sl-SI" smtClean="0"/>
              <a:t>‹#›</a:t>
            </a:fld>
            <a:endParaRPr lang="sl-SI"/>
          </a:p>
        </p:txBody>
      </p:sp>
    </p:spTree>
    <p:extLst>
      <p:ext uri="{BB962C8B-B14F-4D97-AF65-F5344CB8AC3E}">
        <p14:creationId xmlns:p14="http://schemas.microsoft.com/office/powerpoint/2010/main" val="3526516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79780415-D3A3-4552-9097-09497315DDA1}" type="datetimeFigureOut">
              <a:rPr lang="sl-SI" smtClean="0"/>
              <a:t>2. 05. 2020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FEC0E74-713C-4EDB-A93D-A4213F66EC96}" type="slidenum">
              <a:rPr lang="sl-SI" smtClean="0"/>
              <a:t>‹#›</a:t>
            </a:fld>
            <a:endParaRPr lang="sl-SI"/>
          </a:p>
        </p:txBody>
      </p:sp>
    </p:spTree>
    <p:extLst>
      <p:ext uri="{BB962C8B-B14F-4D97-AF65-F5344CB8AC3E}">
        <p14:creationId xmlns:p14="http://schemas.microsoft.com/office/powerpoint/2010/main" val="1250933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l-SI" smtClean="0"/>
              <a:t>Uredite slog naslova matrice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29842" y="2505075"/>
            <a:ext cx="3868340"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4629150" y="2505075"/>
            <a:ext cx="3887391"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79780415-D3A3-4552-9097-09497315DDA1}" type="datetimeFigureOut">
              <a:rPr lang="sl-SI" smtClean="0"/>
              <a:t>2. 05. 2020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FFEC0E74-713C-4EDB-A93D-A4213F66EC96}" type="slidenum">
              <a:rPr lang="sl-SI" smtClean="0"/>
              <a:t>‹#›</a:t>
            </a:fld>
            <a:endParaRPr lang="sl-SI"/>
          </a:p>
        </p:txBody>
      </p:sp>
    </p:spTree>
    <p:extLst>
      <p:ext uri="{BB962C8B-B14F-4D97-AF65-F5344CB8AC3E}">
        <p14:creationId xmlns:p14="http://schemas.microsoft.com/office/powerpoint/2010/main" val="3598157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79780415-D3A3-4552-9097-09497315DDA1}" type="datetimeFigureOut">
              <a:rPr lang="sl-SI" smtClean="0"/>
              <a:t>2. 05. 2020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FFEC0E74-713C-4EDB-A93D-A4213F66EC96}" type="slidenum">
              <a:rPr lang="sl-SI" smtClean="0"/>
              <a:t>‹#›</a:t>
            </a:fld>
            <a:endParaRPr lang="sl-SI"/>
          </a:p>
        </p:txBody>
      </p:sp>
    </p:spTree>
    <p:extLst>
      <p:ext uri="{BB962C8B-B14F-4D97-AF65-F5344CB8AC3E}">
        <p14:creationId xmlns:p14="http://schemas.microsoft.com/office/powerpoint/2010/main" val="3189877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80415-D3A3-4552-9097-09497315DDA1}" type="datetimeFigureOut">
              <a:rPr lang="sl-SI" smtClean="0"/>
              <a:t>2. 05. 2020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FFEC0E74-713C-4EDB-A93D-A4213F66EC96}" type="slidenum">
              <a:rPr lang="sl-SI" smtClean="0"/>
              <a:t>‹#›</a:t>
            </a:fld>
            <a:endParaRPr lang="sl-SI"/>
          </a:p>
        </p:txBody>
      </p:sp>
    </p:spTree>
    <p:extLst>
      <p:ext uri="{BB962C8B-B14F-4D97-AF65-F5344CB8AC3E}">
        <p14:creationId xmlns:p14="http://schemas.microsoft.com/office/powerpoint/2010/main" val="3414947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l-SI" smtClean="0"/>
              <a:t>Uredite slog naslova matrice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79780415-D3A3-4552-9097-09497315DDA1}" type="datetimeFigureOut">
              <a:rPr lang="sl-SI" smtClean="0"/>
              <a:t>2. 05. 2020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FEC0E74-713C-4EDB-A93D-A4213F66EC96}" type="slidenum">
              <a:rPr lang="sl-SI" smtClean="0"/>
              <a:t>‹#›</a:t>
            </a:fld>
            <a:endParaRPr lang="sl-SI"/>
          </a:p>
        </p:txBody>
      </p:sp>
    </p:spTree>
    <p:extLst>
      <p:ext uri="{BB962C8B-B14F-4D97-AF65-F5344CB8AC3E}">
        <p14:creationId xmlns:p14="http://schemas.microsoft.com/office/powerpoint/2010/main" val="307721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79780415-D3A3-4552-9097-09497315DDA1}" type="datetimeFigureOut">
              <a:rPr lang="sl-SI" smtClean="0"/>
              <a:t>2. 05. 2020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FEC0E74-713C-4EDB-A93D-A4213F66EC96}" type="slidenum">
              <a:rPr lang="sl-SI" smtClean="0"/>
              <a:t>‹#›</a:t>
            </a:fld>
            <a:endParaRPr lang="sl-SI"/>
          </a:p>
        </p:txBody>
      </p:sp>
    </p:spTree>
    <p:extLst>
      <p:ext uri="{BB962C8B-B14F-4D97-AF65-F5344CB8AC3E}">
        <p14:creationId xmlns:p14="http://schemas.microsoft.com/office/powerpoint/2010/main" val="3547840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80415-D3A3-4552-9097-09497315DDA1}" type="datetimeFigureOut">
              <a:rPr lang="sl-SI" smtClean="0"/>
              <a:t>2. 05. 2020</a:t>
            </a:fld>
            <a:endParaRPr lang="sl-S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C0E74-713C-4EDB-A93D-A4213F66EC96}" type="slidenum">
              <a:rPr lang="sl-SI" smtClean="0"/>
              <a:t>‹#›</a:t>
            </a:fld>
            <a:endParaRPr lang="sl-SI"/>
          </a:p>
        </p:txBody>
      </p:sp>
    </p:spTree>
    <p:extLst>
      <p:ext uri="{BB962C8B-B14F-4D97-AF65-F5344CB8AC3E}">
        <p14:creationId xmlns:p14="http://schemas.microsoft.com/office/powerpoint/2010/main" val="293080307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eucbeniki.sio.si/kemija9/1271/index.htm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ucbeniki.sio.si/kemija9/1103/index2.html" TargetMode="Externa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ChangeArrowheads="1"/>
          </p:cNvSpPr>
          <p:nvPr/>
        </p:nvSpPr>
        <p:spPr bwMode="auto">
          <a:xfrm>
            <a:off x="0" y="5300664"/>
            <a:ext cx="9144000" cy="1008063"/>
          </a:xfrm>
          <a:prstGeom prst="rect">
            <a:avLst/>
          </a:prstGeom>
          <a:solidFill>
            <a:srgbClr val="FFE8D5"/>
          </a:solidFill>
          <a:ln w="9525">
            <a:solidFill>
              <a:srgbClr val="FFE8D5"/>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l-SI" altLang="sl-SI" sz="1600"/>
          </a:p>
        </p:txBody>
      </p:sp>
      <p:sp>
        <p:nvSpPr>
          <p:cNvPr id="2051" name="Rectangle 8"/>
          <p:cNvSpPr>
            <a:spLocks noChangeArrowheads="1"/>
          </p:cNvSpPr>
          <p:nvPr/>
        </p:nvSpPr>
        <p:spPr bwMode="auto">
          <a:xfrm>
            <a:off x="7451727" y="0"/>
            <a:ext cx="1225551" cy="6858000"/>
          </a:xfrm>
          <a:prstGeom prst="rect">
            <a:avLst/>
          </a:prstGeom>
          <a:solidFill>
            <a:srgbClr val="FFE8D5"/>
          </a:solidFill>
          <a:ln w="9525">
            <a:solidFill>
              <a:srgbClr val="FFE8D5"/>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l-SI" altLang="sl-SI" sz="1600"/>
          </a:p>
        </p:txBody>
      </p:sp>
      <p:sp>
        <p:nvSpPr>
          <p:cNvPr id="2052" name="Rectangle 9"/>
          <p:cNvSpPr>
            <a:spLocks noChangeArrowheads="1"/>
          </p:cNvSpPr>
          <p:nvPr/>
        </p:nvSpPr>
        <p:spPr bwMode="auto">
          <a:xfrm>
            <a:off x="7451727" y="5300664"/>
            <a:ext cx="1225551" cy="1008063"/>
          </a:xfrm>
          <a:prstGeom prst="rect">
            <a:avLst/>
          </a:prstGeom>
          <a:solidFill>
            <a:srgbClr val="FF4129"/>
          </a:solidFill>
          <a:ln w="9525">
            <a:solidFill>
              <a:srgbClr val="FF4129"/>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l-SI" altLang="sl-SI" sz="1600"/>
          </a:p>
        </p:txBody>
      </p:sp>
      <p:sp>
        <p:nvSpPr>
          <p:cNvPr id="2054" name="Text Box 6"/>
          <p:cNvSpPr txBox="1">
            <a:spLocks noChangeArrowheads="1"/>
          </p:cNvSpPr>
          <p:nvPr/>
        </p:nvSpPr>
        <p:spPr bwMode="auto">
          <a:xfrm>
            <a:off x="1187085" y="373251"/>
            <a:ext cx="7129463" cy="523220"/>
          </a:xfrm>
          <a:prstGeom prst="rect">
            <a:avLst/>
          </a:prstGeom>
          <a:noFill/>
          <a:ln>
            <a:noFill/>
          </a:ln>
          <a:effectLst>
            <a:outerShdw dist="45791" dir="2021404"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2800" b="1" dirty="0">
                <a:solidFill>
                  <a:srgbClr val="FF4129"/>
                </a:solidFill>
                <a:latin typeface="Arial Black" panose="020B0A04020102020204" pitchFamily="34" charset="0"/>
              </a:rPr>
              <a:t>ORGANSKE KISIKOVE SPOJINE 2</a:t>
            </a:r>
          </a:p>
        </p:txBody>
      </p:sp>
      <p:pic>
        <p:nvPicPr>
          <p:cNvPr id="2063" name="Picture 15" descr="str024_x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085" y="1230312"/>
            <a:ext cx="5903912"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 Box 16">
            <a:hlinkClick r:id="" action="ppaction://hlinkshowjump?jump=lastslide"/>
          </p:cNvPr>
          <p:cNvSpPr txBox="1">
            <a:spLocks noChangeArrowheads="1"/>
          </p:cNvSpPr>
          <p:nvPr/>
        </p:nvSpPr>
        <p:spPr bwMode="auto">
          <a:xfrm>
            <a:off x="7581903" y="6453190"/>
            <a:ext cx="9509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800">
                <a:solidFill>
                  <a:schemeClr val="bg2"/>
                </a:solidFill>
              </a:rPr>
              <a:t>KEMIJA DANES</a:t>
            </a:r>
          </a:p>
          <a:p>
            <a:pPr eaLnBrk="1" hangingPunct="1">
              <a:spcBef>
                <a:spcPct val="0"/>
              </a:spcBef>
              <a:buFontTx/>
              <a:buNone/>
            </a:pPr>
            <a:r>
              <a:rPr lang="sl-SI" altLang="sl-SI" sz="800">
                <a:solidFill>
                  <a:schemeClr val="bg2"/>
                </a:solidFill>
              </a:rPr>
              <a:t>slikovno gradivo</a:t>
            </a:r>
          </a:p>
        </p:txBody>
      </p:sp>
    </p:spTree>
    <p:extLst>
      <p:ext uri="{BB962C8B-B14F-4D97-AF65-F5344CB8AC3E}">
        <p14:creationId xmlns:p14="http://schemas.microsoft.com/office/powerpoint/2010/main" val="1541076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63"/>
                                        </p:tgtEl>
                                        <p:attrNameLst>
                                          <p:attrName>style.visibility</p:attrName>
                                        </p:attrNameLst>
                                      </p:cBhvr>
                                      <p:to>
                                        <p:strVal val="visible"/>
                                      </p:to>
                                    </p:set>
                                    <p:animEffect transition="in" filter="fade">
                                      <p:cBhvr>
                                        <p:cTn id="7" dur="2000"/>
                                        <p:tgtEl>
                                          <p:spTgt spid="20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fade">
                                      <p:cBhvr>
                                        <p:cTn id="10" dur="2000"/>
                                        <p:tgtEl>
                                          <p:spTgt spid="20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64"/>
                                        </p:tgtEl>
                                        <p:attrNameLst>
                                          <p:attrName>style.visibility</p:attrName>
                                        </p:attrNameLst>
                                      </p:cBhvr>
                                      <p:to>
                                        <p:strVal val="visible"/>
                                      </p:to>
                                    </p:set>
                                    <p:animEffect transition="in" filter="fade">
                                      <p:cBhvr>
                                        <p:cTn id="13" dur="2000"/>
                                        <p:tgtEl>
                                          <p:spTgt spid="2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6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5589589"/>
            <a:ext cx="9144000" cy="1268412"/>
          </a:xfrm>
          <a:prstGeom prst="rect">
            <a:avLst/>
          </a:prstGeom>
          <a:solidFill>
            <a:srgbClr val="FFF8CA"/>
          </a:solidFill>
          <a:ln w="9525">
            <a:solidFill>
              <a:srgbClr val="FFF8CA"/>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sl-SI" sz="1800">
              <a:solidFill>
                <a:schemeClr val="bg2"/>
              </a:solidFill>
            </a:endParaRPr>
          </a:p>
        </p:txBody>
      </p:sp>
      <p:sp>
        <p:nvSpPr>
          <p:cNvPr id="12291" name="Text Box 3"/>
          <p:cNvSpPr txBox="1">
            <a:spLocks noChangeArrowheads="1"/>
          </p:cNvSpPr>
          <p:nvPr/>
        </p:nvSpPr>
        <p:spPr bwMode="auto">
          <a:xfrm>
            <a:off x="250827" y="5824540"/>
            <a:ext cx="403187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1800" dirty="0"/>
              <a:t>V solatnem prelivu vidimo plast olja</a:t>
            </a:r>
            <a:br>
              <a:rPr lang="sl-SI" altLang="sl-SI" sz="1800" dirty="0"/>
            </a:br>
            <a:r>
              <a:rPr lang="sl-SI" altLang="sl-SI" sz="1800" dirty="0" smtClean="0"/>
              <a:t>in </a:t>
            </a:r>
            <a:r>
              <a:rPr lang="sl-SI" altLang="sl-SI" sz="1800" dirty="0"/>
              <a:t>plast vode. Majoneza tudi vsebuje </a:t>
            </a:r>
            <a:br>
              <a:rPr lang="sl-SI" altLang="sl-SI" sz="1800" dirty="0"/>
            </a:br>
            <a:r>
              <a:rPr lang="sl-SI" altLang="sl-SI" sz="1800" dirty="0"/>
              <a:t>olje in vodo. Ali vidiš plasti?</a:t>
            </a:r>
          </a:p>
        </p:txBody>
      </p:sp>
      <p:pic>
        <p:nvPicPr>
          <p:cNvPr id="12294" name="Picture 6" descr="str040_6"/>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a:xfrm>
            <a:off x="1024921" y="1600200"/>
            <a:ext cx="2903157" cy="2185988"/>
          </a:xfrm>
          <a:noFill/>
        </p:spPr>
      </p:pic>
      <p:pic>
        <p:nvPicPr>
          <p:cNvPr id="12295" name="Picture 7" descr="str040_7"/>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282700" y="1212851"/>
            <a:ext cx="4572000" cy="3475037"/>
          </a:xfrm>
          <a:noFill/>
        </p:spPr>
      </p:pic>
      <p:sp>
        <p:nvSpPr>
          <p:cNvPr id="12296" name="Text Box 8"/>
          <p:cNvSpPr txBox="1">
            <a:spLocks noChangeArrowheads="1"/>
          </p:cNvSpPr>
          <p:nvPr/>
        </p:nvSpPr>
        <p:spPr bwMode="auto">
          <a:xfrm>
            <a:off x="4716466" y="5811839"/>
            <a:ext cx="4427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sl-SI" altLang="sl-SI" sz="1800" dirty="0"/>
              <a:t>Vloga emulgatorja pri mešanju olja in </a:t>
            </a:r>
            <a:r>
              <a:rPr lang="sl-SI" altLang="sl-SI" sz="1800" dirty="0" smtClean="0"/>
              <a:t>vode.</a:t>
            </a:r>
            <a:endParaRPr lang="sl-SI" altLang="sl-SI" sz="1800" dirty="0"/>
          </a:p>
        </p:txBody>
      </p:sp>
    </p:spTree>
    <p:extLst>
      <p:ext uri="{BB962C8B-B14F-4D97-AF65-F5344CB8AC3E}">
        <p14:creationId xmlns:p14="http://schemas.microsoft.com/office/powerpoint/2010/main" val="160328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2000"/>
                                        <p:tgtEl>
                                          <p:spTgt spid="12291"/>
                                        </p:tgtEl>
                                      </p:cBhvr>
                                    </p:animEffect>
                                  </p:childTnLst>
                                </p:cTn>
                              </p:par>
                              <p:par>
                                <p:cTn id="8" presetID="10" presetClass="entr" presetSubtype="0" fill="hold" nodeType="withEffect">
                                  <p:stCondLst>
                                    <p:cond delay="0"/>
                                  </p:stCondLst>
                                  <p:childTnLst>
                                    <p:set>
                                      <p:cBhvr>
                                        <p:cTn id="9" dur="1" fill="hold">
                                          <p:stCondLst>
                                            <p:cond delay="0"/>
                                          </p:stCondLst>
                                        </p:cTn>
                                        <p:tgtEl>
                                          <p:spTgt spid="12295"/>
                                        </p:tgtEl>
                                        <p:attrNameLst>
                                          <p:attrName>style.visibility</p:attrName>
                                        </p:attrNameLst>
                                      </p:cBhvr>
                                      <p:to>
                                        <p:strVal val="visible"/>
                                      </p:to>
                                    </p:set>
                                    <p:animEffect transition="in" filter="fade">
                                      <p:cBhvr>
                                        <p:cTn id="10" dur="2000"/>
                                        <p:tgtEl>
                                          <p:spTgt spid="122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2294"/>
                                        </p:tgtEl>
                                        <p:attrNameLst>
                                          <p:attrName>style.visibility</p:attrName>
                                        </p:attrNameLst>
                                      </p:cBhvr>
                                      <p:to>
                                        <p:strVal val="visible"/>
                                      </p:to>
                                    </p:set>
                                    <p:animEffect transition="in" filter="fade">
                                      <p:cBhvr>
                                        <p:cTn id="15" dur="2000"/>
                                        <p:tgtEl>
                                          <p:spTgt spid="12294"/>
                                        </p:tgtEl>
                                      </p:cBhvr>
                                    </p:animEffect>
                                  </p:childTnLst>
                                </p:cTn>
                              </p:par>
                              <p:par>
                                <p:cTn id="16" presetID="10" presetClass="entr" presetSubtype="0" fill="hold" nodeType="withEffect">
                                  <p:stCondLst>
                                    <p:cond delay="0"/>
                                  </p:stCondLst>
                                  <p:childTnLst>
                                    <p:set>
                                      <p:cBhvr>
                                        <p:cTn id="17" dur="1" fill="hold">
                                          <p:stCondLst>
                                            <p:cond delay="0"/>
                                          </p:stCondLst>
                                        </p:cTn>
                                        <p:tgtEl>
                                          <p:spTgt spid="12296">
                                            <p:txEl>
                                              <p:pRg st="0" end="0"/>
                                            </p:txEl>
                                          </p:spTgt>
                                        </p:tgtEl>
                                        <p:attrNameLst>
                                          <p:attrName>style.visibility</p:attrName>
                                        </p:attrNameLst>
                                      </p:cBhvr>
                                      <p:to>
                                        <p:strVal val="visible"/>
                                      </p:to>
                                    </p:set>
                                    <p:animEffect transition="in" filter="fade">
                                      <p:cBhvr>
                                        <p:cTn id="18" dur="2000"/>
                                        <p:tgtEl>
                                          <p:spTgt spid="122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231778" y="207963"/>
            <a:ext cx="864050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2400" b="1" dirty="0">
                <a:solidFill>
                  <a:srgbClr val="0033CC"/>
                </a:solidFill>
              </a:rPr>
              <a:t>5. EMULZIJA MAŠČOB</a:t>
            </a:r>
          </a:p>
          <a:p>
            <a:pPr eaLnBrk="1" hangingPunct="1">
              <a:spcBef>
                <a:spcPct val="0"/>
              </a:spcBef>
              <a:buFontTx/>
              <a:buNone/>
            </a:pPr>
            <a:r>
              <a:rPr lang="sl-SI" altLang="sl-SI" sz="2400" dirty="0">
                <a:solidFill>
                  <a:srgbClr val="0033CC"/>
                </a:solidFill>
              </a:rPr>
              <a:t>Maščobe se v vodi ne topijo. Če olje in vodo močno stresamo,</a:t>
            </a:r>
          </a:p>
          <a:p>
            <a:pPr eaLnBrk="1" hangingPunct="1">
              <a:spcBef>
                <a:spcPct val="0"/>
              </a:spcBef>
              <a:buFontTx/>
              <a:buNone/>
            </a:pPr>
            <a:r>
              <a:rPr lang="sl-SI" altLang="sl-SI" sz="2400" dirty="0">
                <a:solidFill>
                  <a:srgbClr val="0033CC"/>
                </a:solidFill>
              </a:rPr>
              <a:t>se kapljice olja porazdelijo v vodi. To imenujemo </a:t>
            </a:r>
            <a:r>
              <a:rPr lang="sl-SI" altLang="sl-SI" sz="2400" b="1" dirty="0">
                <a:solidFill>
                  <a:srgbClr val="CC6600"/>
                </a:solidFill>
              </a:rPr>
              <a:t>EMULZIJA.</a:t>
            </a:r>
          </a:p>
          <a:p>
            <a:pPr eaLnBrk="1" hangingPunct="1">
              <a:spcBef>
                <a:spcPct val="0"/>
              </a:spcBef>
              <a:buFontTx/>
              <a:buNone/>
            </a:pPr>
            <a:r>
              <a:rPr lang="sl-SI" altLang="sl-SI" sz="2400" dirty="0">
                <a:solidFill>
                  <a:srgbClr val="0033CC"/>
                </a:solidFill>
              </a:rPr>
              <a:t>Po določenem času se plasti zopet ločita. Emulzijo ohranimo, </a:t>
            </a:r>
          </a:p>
          <a:p>
            <a:pPr eaLnBrk="1" hangingPunct="1">
              <a:spcBef>
                <a:spcPct val="0"/>
              </a:spcBef>
              <a:buFontTx/>
              <a:buNone/>
            </a:pPr>
            <a:r>
              <a:rPr lang="sl-SI" altLang="sl-SI" sz="2400" dirty="0">
                <a:solidFill>
                  <a:srgbClr val="0033CC"/>
                </a:solidFill>
              </a:rPr>
              <a:t>če ji dodamo snov, ki jo stabilizira - </a:t>
            </a:r>
            <a:r>
              <a:rPr lang="sl-SI" altLang="sl-SI" sz="2400" b="1" dirty="0">
                <a:solidFill>
                  <a:srgbClr val="CC6600"/>
                </a:solidFill>
              </a:rPr>
              <a:t>EMULGATOR</a:t>
            </a:r>
            <a:r>
              <a:rPr lang="sl-SI" altLang="sl-SI" sz="2400" dirty="0">
                <a:solidFill>
                  <a:srgbClr val="0033CC"/>
                </a:solidFill>
              </a:rPr>
              <a:t>.</a:t>
            </a:r>
          </a:p>
          <a:p>
            <a:pPr eaLnBrk="1" hangingPunct="1">
              <a:spcBef>
                <a:spcPct val="0"/>
              </a:spcBef>
              <a:buFontTx/>
              <a:buNone/>
            </a:pPr>
            <a:r>
              <a:rPr lang="sl-SI" altLang="sl-SI" sz="2400" dirty="0">
                <a:solidFill>
                  <a:srgbClr val="0033CC"/>
                </a:solidFill>
              </a:rPr>
              <a:t>Primer emulgatorja: jajce, mleko …</a:t>
            </a:r>
          </a:p>
          <a:p>
            <a:pPr eaLnBrk="1" hangingPunct="1">
              <a:spcBef>
                <a:spcPct val="0"/>
              </a:spcBef>
              <a:buFontTx/>
              <a:buNone/>
            </a:pPr>
            <a:endParaRPr lang="sl-SI" altLang="sl-SI" sz="2400" dirty="0">
              <a:solidFill>
                <a:srgbClr val="0033CC"/>
              </a:solidFill>
            </a:endParaRPr>
          </a:p>
          <a:p>
            <a:pPr eaLnBrk="1" hangingPunct="1">
              <a:spcBef>
                <a:spcPct val="0"/>
              </a:spcBef>
              <a:buFontTx/>
              <a:buNone/>
            </a:pPr>
            <a:r>
              <a:rPr lang="sl-SI" altLang="sl-SI" sz="2400" dirty="0">
                <a:solidFill>
                  <a:srgbClr val="0033CC"/>
                </a:solidFill>
              </a:rPr>
              <a:t>Skica:</a:t>
            </a:r>
            <a:endParaRPr lang="sl-SI" altLang="sl-SI" sz="2400" b="1" dirty="0">
              <a:solidFill>
                <a:srgbClr val="0033CC"/>
              </a:solidFill>
            </a:endParaRPr>
          </a:p>
        </p:txBody>
      </p:sp>
      <p:pic>
        <p:nvPicPr>
          <p:cNvPr id="55301" name="Picture 5" descr="str040_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8" y="2565402"/>
            <a:ext cx="5472113" cy="411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263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fade">
                                      <p:cBhvr>
                                        <p:cTn id="7" dur="20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527540" y="465992"/>
            <a:ext cx="7666891" cy="4524315"/>
          </a:xfrm>
          <a:prstGeom prst="rect">
            <a:avLst/>
          </a:prstGeom>
          <a:noFill/>
        </p:spPr>
        <p:txBody>
          <a:bodyPr wrap="square" rtlCol="0">
            <a:spAutoFit/>
          </a:bodyPr>
          <a:lstStyle/>
          <a:p>
            <a:r>
              <a:rPr lang="sl-SI" dirty="0" smtClean="0">
                <a:latin typeface="Arial" panose="020B0604020202020204" pitchFamily="34" charset="0"/>
                <a:cs typeface="Arial" panose="020B0604020202020204" pitchFamily="34" charset="0"/>
              </a:rPr>
              <a:t>V učbeniku si preberi, zakaj olja in maščobe ob neprimernem shranjevanju postanejo žarka (imajo neprijeten vonj in okus). Vse maščobne kisline, ki nastanejo pri razcepu </a:t>
            </a:r>
            <a:r>
              <a:rPr lang="sl-SI" dirty="0" err="1" smtClean="0">
                <a:latin typeface="Arial" panose="020B0604020202020204" pitchFamily="34" charset="0"/>
                <a:cs typeface="Arial" panose="020B0604020202020204" pitchFamily="34" charset="0"/>
              </a:rPr>
              <a:t>esterskih</a:t>
            </a:r>
            <a:r>
              <a:rPr lang="sl-SI" dirty="0" smtClean="0">
                <a:latin typeface="Arial" panose="020B0604020202020204" pitchFamily="34" charset="0"/>
                <a:cs typeface="Arial" panose="020B0604020202020204" pitchFamily="34" charset="0"/>
              </a:rPr>
              <a:t> vezi v molekulah maščob, imajo neprijeten vonj. Tudi maščobe v žlezah lojnicah na naši koži razpadajo. Ker tudi pri tem razkroju nastajajo snovi z neprijetnim vonjem, se moramo redno umivati, drugače smrdimo. </a:t>
            </a:r>
          </a:p>
          <a:p>
            <a:r>
              <a:rPr lang="sl-SI" dirty="0" smtClean="0">
                <a:latin typeface="Arial" panose="020B0604020202020204" pitchFamily="34" charset="0"/>
                <a:cs typeface="Arial" panose="020B0604020202020204" pitchFamily="34" charset="0"/>
              </a:rPr>
              <a:t>V e-učbeniku </a:t>
            </a:r>
            <a:r>
              <a:rPr lang="sl-SI" dirty="0" smtClean="0">
                <a:latin typeface="Arial" panose="020B0604020202020204" pitchFamily="34" charset="0"/>
                <a:cs typeface="Arial" panose="020B0604020202020204" pitchFamily="34" charset="0"/>
                <a:hlinkClick r:id="rId2"/>
              </a:rPr>
              <a:t>https://eucbeniki.sio.si/kemija9/1271/index.html </a:t>
            </a:r>
            <a:r>
              <a:rPr lang="sl-SI" dirty="0" smtClean="0">
                <a:latin typeface="Arial" panose="020B0604020202020204" pitchFamily="34" charset="0"/>
                <a:cs typeface="Arial" panose="020B0604020202020204" pitchFamily="34" charset="0"/>
              </a:rPr>
              <a:t>preberi, zakaj lahko psi pod ruševinami in plazovi najdejo ponesrečence. </a:t>
            </a:r>
            <a:endParaRPr lang="sl-SI" dirty="0">
              <a:latin typeface="Arial" panose="020B0604020202020204" pitchFamily="34" charset="0"/>
              <a:cs typeface="Arial" panose="020B0604020202020204" pitchFamily="34" charset="0"/>
            </a:endParaRPr>
          </a:p>
          <a:p>
            <a:endParaRPr lang="sl-SI" dirty="0" smtClean="0">
              <a:latin typeface="Arial" panose="020B0604020202020204" pitchFamily="34" charset="0"/>
              <a:cs typeface="Arial" panose="020B0604020202020204" pitchFamily="34" charset="0"/>
            </a:endParaRPr>
          </a:p>
          <a:p>
            <a:endParaRPr lang="sl-SI" dirty="0">
              <a:latin typeface="Arial" panose="020B0604020202020204" pitchFamily="34" charset="0"/>
              <a:cs typeface="Arial" panose="020B0604020202020204" pitchFamily="34" charset="0"/>
            </a:endParaRPr>
          </a:p>
          <a:p>
            <a:r>
              <a:rPr lang="sl-SI" dirty="0" smtClean="0">
                <a:latin typeface="Arial" panose="020B0604020202020204" pitchFamily="34" charset="0"/>
                <a:cs typeface="Arial" panose="020B0604020202020204" pitchFamily="34" charset="0"/>
              </a:rPr>
              <a:t>Na strani 80 si preberi, kako dobimo margarino in kako se margarina razlikuje od masla. Na strani 81 si preberi kakšna je vloga voskov, kje jih najdemo in kako se njihova zgradba razlikuje od zgradbe maščob. </a:t>
            </a:r>
          </a:p>
          <a:p>
            <a:endParaRPr lang="sl-SI" dirty="0" smtClean="0">
              <a:latin typeface="Arial" panose="020B0604020202020204" pitchFamily="34" charset="0"/>
              <a:cs typeface="Arial" panose="020B0604020202020204" pitchFamily="34" charset="0"/>
            </a:endParaRPr>
          </a:p>
          <a:p>
            <a:r>
              <a:rPr lang="pl-PL" dirty="0" smtClean="0">
                <a:latin typeface="Arial" panose="020B0604020202020204" pitchFamily="34" charset="0"/>
                <a:cs typeface="Arial" panose="020B0604020202020204" pitchFamily="34" charset="0"/>
              </a:rPr>
              <a:t>Domača naloga</a:t>
            </a:r>
          </a:p>
          <a:p>
            <a:r>
              <a:rPr lang="pl-PL" dirty="0" smtClean="0">
                <a:latin typeface="Arial" panose="020B0604020202020204" pitchFamily="34" charset="0"/>
                <a:cs typeface="Arial" panose="020B0604020202020204" pitchFamily="34" charset="0"/>
              </a:rPr>
              <a:t>Reši naloge v DZ na str.: 90 – 95.</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3419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250825" y="333376"/>
            <a:ext cx="34676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2400" b="1">
                <a:solidFill>
                  <a:srgbClr val="FF0000"/>
                </a:solidFill>
              </a:rPr>
              <a:t>6. ŽARKOST MAŠČOB</a:t>
            </a:r>
          </a:p>
          <a:p>
            <a:pPr eaLnBrk="1" hangingPunct="1">
              <a:spcBef>
                <a:spcPct val="0"/>
              </a:spcBef>
              <a:buFontTx/>
              <a:buNone/>
            </a:pPr>
            <a:endParaRPr lang="sl-SI" altLang="sl-SI" sz="1600"/>
          </a:p>
        </p:txBody>
      </p:sp>
      <p:sp>
        <p:nvSpPr>
          <p:cNvPr id="13315" name="Rectangle 8"/>
          <p:cNvSpPr>
            <a:spLocks noChangeArrowheads="1"/>
          </p:cNvSpPr>
          <p:nvPr/>
        </p:nvSpPr>
        <p:spPr bwMode="auto">
          <a:xfrm>
            <a:off x="250828" y="1035320"/>
            <a:ext cx="85693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2400"/>
              <a:t>Maščobe se kvarijo pri staranju in segrevanju. Dobijo slab vonj in okus. Rečemo, da postanejo </a:t>
            </a:r>
            <a:r>
              <a:rPr lang="sl-SI" altLang="sl-SI" sz="2400" b="1"/>
              <a:t>ŽARKE</a:t>
            </a:r>
            <a:r>
              <a:rPr lang="sl-SI" altLang="sl-SI" sz="2400"/>
              <a:t>.</a:t>
            </a:r>
          </a:p>
          <a:p>
            <a:pPr eaLnBrk="1" hangingPunct="1">
              <a:spcBef>
                <a:spcPct val="0"/>
              </a:spcBef>
              <a:buFontTx/>
              <a:buNone/>
            </a:pPr>
            <a:r>
              <a:rPr lang="sl-SI" altLang="sl-SI" sz="2400"/>
              <a:t> </a:t>
            </a:r>
          </a:p>
          <a:p>
            <a:pPr eaLnBrk="1" hangingPunct="1">
              <a:spcBef>
                <a:spcPct val="0"/>
              </a:spcBef>
              <a:buFontTx/>
              <a:buNone/>
            </a:pPr>
            <a:r>
              <a:rPr lang="sl-SI" altLang="sl-SI" sz="2400" b="1"/>
              <a:t>Maščobe vedno hranimo na hladnem in v temi!</a:t>
            </a:r>
            <a:endParaRPr lang="sl-SI" altLang="sl-SI" sz="2400"/>
          </a:p>
          <a:p>
            <a:pPr eaLnBrk="1" hangingPunct="1">
              <a:spcBef>
                <a:spcPct val="0"/>
              </a:spcBef>
              <a:buFontTx/>
              <a:buNone/>
            </a:pPr>
            <a:r>
              <a:rPr lang="sl-SI" altLang="sl-SI" sz="2400"/>
              <a:t>Pri močnem segrevanju maščobe razpadejo. Eden izmed produktov je nenasičeni aldehid </a:t>
            </a:r>
            <a:r>
              <a:rPr lang="sl-SI" altLang="sl-SI" sz="2400" b="1">
                <a:solidFill>
                  <a:srgbClr val="CC6600"/>
                </a:solidFill>
              </a:rPr>
              <a:t>AKROLEIN,</a:t>
            </a:r>
            <a:r>
              <a:rPr lang="sl-SI" altLang="sl-SI" sz="2400"/>
              <a:t> ki je rakotvoren in povzroča obolenje prebavil. </a:t>
            </a:r>
          </a:p>
          <a:p>
            <a:pPr eaLnBrk="1" hangingPunct="1">
              <a:spcBef>
                <a:spcPct val="0"/>
              </a:spcBef>
              <a:buFontTx/>
              <a:buNone/>
            </a:pPr>
            <a:endParaRPr lang="sl-SI" altLang="sl-SI" sz="2400"/>
          </a:p>
          <a:p>
            <a:pPr eaLnBrk="1" hangingPunct="1">
              <a:spcBef>
                <a:spcPct val="0"/>
              </a:spcBef>
              <a:buFontTx/>
              <a:buNone/>
            </a:pPr>
            <a:r>
              <a:rPr lang="sl-SI" altLang="sl-SI" sz="2400" b="1">
                <a:solidFill>
                  <a:srgbClr val="FF0000"/>
                </a:solidFill>
              </a:rPr>
              <a:t>Zato nikoli ne uporabljaj prevretega in že uporabljenega olja!</a:t>
            </a:r>
          </a:p>
        </p:txBody>
      </p:sp>
    </p:spTree>
    <p:extLst>
      <p:ext uri="{BB962C8B-B14F-4D97-AF65-F5344CB8AC3E}">
        <p14:creationId xmlns:p14="http://schemas.microsoft.com/office/powerpoint/2010/main" val="2680352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403648" y="692699"/>
            <a:ext cx="3384376" cy="769441"/>
          </a:xfrm>
          <a:prstGeom prst="rect">
            <a:avLst/>
          </a:prstGeom>
          <a:noFill/>
          <a:ln>
            <a:noFill/>
          </a:ln>
        </p:spPr>
        <p:txBody>
          <a:bodyPr wrap="square" rtlCol="0">
            <a:spAutoFit/>
          </a:bodyPr>
          <a:lstStyle/>
          <a:p>
            <a:r>
              <a:rPr lang="sl-SI" sz="4400" b="1" dirty="0">
                <a:ln w="6600">
                  <a:solidFill>
                    <a:srgbClr val="CC6600"/>
                  </a:solidFill>
                  <a:prstDash val="solid"/>
                </a:ln>
                <a:solidFill>
                  <a:srgbClr val="FFFFFF"/>
                </a:solidFill>
                <a:effectLst>
                  <a:outerShdw dist="38100" dir="2700000" algn="tl" rotWithShape="0">
                    <a:schemeClr val="accent2"/>
                  </a:outerShdw>
                </a:effectLst>
              </a:rPr>
              <a:t>MAŠČOBE</a:t>
            </a:r>
          </a:p>
        </p:txBody>
      </p:sp>
      <p:pic>
        <p:nvPicPr>
          <p:cNvPr id="3076" name="Picture 4" descr="https://kvarkadabra.net/wp-content/uploads/2016/04/oljcno-olje-696x4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8" y="1700808"/>
            <a:ext cx="6156683"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378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5589589"/>
            <a:ext cx="9144000" cy="1268412"/>
          </a:xfrm>
          <a:prstGeom prst="rect">
            <a:avLst/>
          </a:prstGeom>
          <a:solidFill>
            <a:srgbClr val="FFF8CA"/>
          </a:solidFill>
          <a:ln w="9525">
            <a:solidFill>
              <a:srgbClr val="FFF8CA"/>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sl-SI" sz="1600" dirty="0"/>
              <a:t>Za življenje in rast potrebujemo različne organske snovi (maščobe, beljakovine in ogljikove hidrate). </a:t>
            </a:r>
          </a:p>
          <a:p>
            <a:pPr>
              <a:buNone/>
            </a:pPr>
            <a:r>
              <a:rPr lang="sl-SI" sz="1600" dirty="0"/>
              <a:t>Nujno potrebni pa so še vitamini in minerali ter vlaknine. Največ energije dajejo maščobe. </a:t>
            </a:r>
          </a:p>
          <a:p>
            <a:pPr>
              <a:buNone/>
            </a:pPr>
            <a:r>
              <a:rPr lang="sl-SI" sz="1600" dirty="0"/>
              <a:t>Pri metabolizmu maščob nastaneta ogljikov dioksid in voda, sprošča se energija. </a:t>
            </a:r>
          </a:p>
          <a:p>
            <a:pPr>
              <a:buNone/>
            </a:pPr>
            <a:r>
              <a:rPr lang="sl-SI" sz="1600" dirty="0"/>
              <a:t>Maščobe, ki se ne porabijo, se shranijo v tkivu kot maščobne celice. </a:t>
            </a:r>
          </a:p>
        </p:txBody>
      </p:sp>
      <p:sp>
        <p:nvSpPr>
          <p:cNvPr id="8195" name="Text Box 3"/>
          <p:cNvSpPr txBox="1">
            <a:spLocks noChangeArrowheads="1"/>
          </p:cNvSpPr>
          <p:nvPr/>
        </p:nvSpPr>
        <p:spPr bwMode="auto">
          <a:xfrm>
            <a:off x="1547814" y="306391"/>
            <a:ext cx="7200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2400" b="1" dirty="0"/>
              <a:t>Maščobe so pomemben vir energije in so pomembni gradniki celic v našem telesu</a:t>
            </a:r>
            <a:r>
              <a:rPr lang="sl-SI" altLang="sl-SI" sz="1600" dirty="0"/>
              <a:t>.</a:t>
            </a:r>
          </a:p>
        </p:txBody>
      </p:sp>
      <p:pic>
        <p:nvPicPr>
          <p:cNvPr id="8198" name="Picture 6" descr="str038_1"/>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a:xfrm>
            <a:off x="2223874" y="1406768"/>
            <a:ext cx="4697888" cy="3859823"/>
          </a:xfrm>
          <a:noFill/>
        </p:spPr>
      </p:pic>
    </p:spTree>
    <p:extLst>
      <p:ext uri="{BB962C8B-B14F-4D97-AF65-F5344CB8AC3E}">
        <p14:creationId xmlns:p14="http://schemas.microsoft.com/office/powerpoint/2010/main" val="4197983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2000"/>
                                        <p:tgtEl>
                                          <p:spTgt spid="8195"/>
                                        </p:tgtEl>
                                      </p:cBhvr>
                                    </p:animEffect>
                                  </p:childTnLst>
                                </p:cTn>
                              </p:par>
                              <p:par>
                                <p:cTn id="8" presetID="10" presetClass="entr" presetSubtype="0" fill="hold" nodeType="withEffect">
                                  <p:stCondLst>
                                    <p:cond delay="0"/>
                                  </p:stCondLst>
                                  <p:childTnLst>
                                    <p:set>
                                      <p:cBhvr>
                                        <p:cTn id="9" dur="1" fill="hold">
                                          <p:stCondLst>
                                            <p:cond delay="0"/>
                                          </p:stCondLst>
                                        </p:cTn>
                                        <p:tgtEl>
                                          <p:spTgt spid="8198"/>
                                        </p:tgtEl>
                                        <p:attrNameLst>
                                          <p:attrName>style.visibility</p:attrName>
                                        </p:attrNameLst>
                                      </p:cBhvr>
                                      <p:to>
                                        <p:strVal val="visible"/>
                                      </p:to>
                                    </p:set>
                                    <p:animEffect transition="in" filter="fade">
                                      <p:cBhvr>
                                        <p:cTn id="10" dur="2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5589589"/>
            <a:ext cx="9144000" cy="1268412"/>
          </a:xfrm>
          <a:prstGeom prst="rect">
            <a:avLst/>
          </a:prstGeom>
          <a:solidFill>
            <a:srgbClr val="FFF8CA"/>
          </a:solidFill>
          <a:ln w="9525">
            <a:solidFill>
              <a:srgbClr val="FFF8CA"/>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sl-SI" sz="1800" dirty="0">
              <a:solidFill>
                <a:schemeClr val="bg2"/>
              </a:solidFill>
            </a:endParaRPr>
          </a:p>
        </p:txBody>
      </p:sp>
      <p:sp>
        <p:nvSpPr>
          <p:cNvPr id="9219" name="Text Box 3"/>
          <p:cNvSpPr txBox="1">
            <a:spLocks noChangeArrowheads="1"/>
          </p:cNvSpPr>
          <p:nvPr/>
        </p:nvSpPr>
        <p:spPr bwMode="auto">
          <a:xfrm>
            <a:off x="179389" y="333376"/>
            <a:ext cx="8323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2800" b="1"/>
              <a:t>1. </a:t>
            </a:r>
            <a:r>
              <a:rPr lang="sl-SI" altLang="sl-SI" sz="2400" b="1"/>
              <a:t>Maščobe so </a:t>
            </a:r>
            <a:r>
              <a:rPr lang="sl-SI" altLang="sl-SI" sz="2400" b="1">
                <a:solidFill>
                  <a:srgbClr val="0033CC"/>
                </a:solidFill>
              </a:rPr>
              <a:t>estri glicerola in višjih maščobnih kislin.</a:t>
            </a:r>
          </a:p>
        </p:txBody>
      </p:sp>
      <p:pic>
        <p:nvPicPr>
          <p:cNvPr id="9222" name="Picture 6" descr="str038_x"/>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a:xfrm>
            <a:off x="179389" y="1811216"/>
            <a:ext cx="8887830" cy="2407692"/>
          </a:xfrm>
          <a:noFill/>
        </p:spPr>
      </p:pic>
      <p:sp>
        <p:nvSpPr>
          <p:cNvPr id="9223" name="Text Box 7"/>
          <p:cNvSpPr txBox="1">
            <a:spLocks noChangeArrowheads="1"/>
          </p:cNvSpPr>
          <p:nvPr/>
        </p:nvSpPr>
        <p:spPr bwMode="auto">
          <a:xfrm>
            <a:off x="3" y="4581527"/>
            <a:ext cx="89646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sl-SI" altLang="sl-SI" sz="2000" b="1"/>
              <a:t>višja maščobna kislina    glicerol                         maščoba                    voda</a:t>
            </a:r>
            <a:r>
              <a:rPr lang="sl-SI" altLang="sl-SI" sz="1600"/>
              <a:t>        </a:t>
            </a:r>
          </a:p>
        </p:txBody>
      </p:sp>
      <p:sp>
        <p:nvSpPr>
          <p:cNvPr id="2" name="Pravokotnik 1"/>
          <p:cNvSpPr/>
          <p:nvPr/>
        </p:nvSpPr>
        <p:spPr>
          <a:xfrm>
            <a:off x="7164389" y="3500439"/>
            <a:ext cx="215900"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Tree>
    <p:extLst>
      <p:ext uri="{BB962C8B-B14F-4D97-AF65-F5344CB8AC3E}">
        <p14:creationId xmlns:p14="http://schemas.microsoft.com/office/powerpoint/2010/main" val="2242833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2000"/>
                                        <p:tgtEl>
                                          <p:spTgt spid="9219"/>
                                        </p:tgtEl>
                                      </p:cBhvr>
                                    </p:animEffect>
                                  </p:childTnLst>
                                </p:cTn>
                              </p:par>
                              <p:par>
                                <p:cTn id="8" presetID="10" presetClass="entr" presetSubtype="0" fill="hold" nodeType="withEffect">
                                  <p:stCondLst>
                                    <p:cond delay="0"/>
                                  </p:stCondLst>
                                  <p:childTnLst>
                                    <p:set>
                                      <p:cBhvr>
                                        <p:cTn id="9" dur="1" fill="hold">
                                          <p:stCondLst>
                                            <p:cond delay="0"/>
                                          </p:stCondLst>
                                        </p:cTn>
                                        <p:tgtEl>
                                          <p:spTgt spid="9222"/>
                                        </p:tgtEl>
                                        <p:attrNameLst>
                                          <p:attrName>style.visibility</p:attrName>
                                        </p:attrNameLst>
                                      </p:cBhvr>
                                      <p:to>
                                        <p:strVal val="visible"/>
                                      </p:to>
                                    </p:set>
                                    <p:animEffect transition="in" filter="fade">
                                      <p:cBhvr>
                                        <p:cTn id="10" dur="2000"/>
                                        <p:tgtEl>
                                          <p:spTgt spid="92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23"/>
                                        </p:tgtEl>
                                        <p:attrNameLst>
                                          <p:attrName>style.visibility</p:attrName>
                                        </p:attrNameLst>
                                      </p:cBhvr>
                                      <p:to>
                                        <p:strVal val="visible"/>
                                      </p:to>
                                    </p:set>
                                    <p:animEffect transition="in" filter="fade">
                                      <p:cBhvr>
                                        <p:cTn id="13" dur="20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str039_p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2235202"/>
            <a:ext cx="9150351"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5778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fade">
                                      <p:cBhvr>
                                        <p:cTn id="7" dur="20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4"/>
          <p:cNvSpPr txBox="1">
            <a:spLocks noChangeArrowheads="1"/>
          </p:cNvSpPr>
          <p:nvPr/>
        </p:nvSpPr>
        <p:spPr bwMode="auto">
          <a:xfrm>
            <a:off x="250828" y="404816"/>
            <a:ext cx="85696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2400" dirty="0"/>
              <a:t>2. Maščobe so lahko </a:t>
            </a:r>
            <a:r>
              <a:rPr lang="sl-SI" altLang="sl-SI" sz="2400" b="1" dirty="0">
                <a:solidFill>
                  <a:srgbClr val="0033CC"/>
                </a:solidFill>
              </a:rPr>
              <a:t>NASIČENE</a:t>
            </a:r>
            <a:r>
              <a:rPr lang="sl-SI" altLang="sl-SI" sz="2400" dirty="0"/>
              <a:t> (samo enojne vezi) in </a:t>
            </a:r>
            <a:r>
              <a:rPr lang="sl-SI" altLang="sl-SI" sz="2400" b="1" dirty="0">
                <a:solidFill>
                  <a:srgbClr val="0033CC"/>
                </a:solidFill>
              </a:rPr>
              <a:t>NENASIČENE </a:t>
            </a:r>
            <a:r>
              <a:rPr lang="sl-SI" altLang="sl-SI" sz="2400" dirty="0"/>
              <a:t>(tudi dvojna vez).</a:t>
            </a:r>
          </a:p>
        </p:txBody>
      </p:sp>
      <p:sp>
        <p:nvSpPr>
          <p:cNvPr id="7171" name="Text Box 36"/>
          <p:cNvSpPr txBox="1">
            <a:spLocks noChangeArrowheads="1"/>
          </p:cNvSpPr>
          <p:nvPr/>
        </p:nvSpPr>
        <p:spPr bwMode="auto">
          <a:xfrm>
            <a:off x="263529" y="1501776"/>
            <a:ext cx="8785225"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2400" b="1" dirty="0">
                <a:solidFill>
                  <a:srgbClr val="003399"/>
                </a:solidFill>
              </a:rPr>
              <a:t>Nasičene m</a:t>
            </a:r>
            <a:r>
              <a:rPr lang="sl-SI" altLang="sl-SI" sz="2400" b="1" dirty="0"/>
              <a:t>.:</a:t>
            </a:r>
            <a:r>
              <a:rPr lang="sl-SI" altLang="sl-SI" sz="2400" dirty="0"/>
              <a:t> sir, smetana, klobase, hitra hrana….. </a:t>
            </a:r>
          </a:p>
          <a:p>
            <a:pPr eaLnBrk="1" hangingPunct="1">
              <a:spcBef>
                <a:spcPct val="0"/>
              </a:spcBef>
              <a:buFontTx/>
              <a:buNone/>
            </a:pPr>
            <a:r>
              <a:rPr lang="sl-SI" altLang="sl-SI" sz="2400" dirty="0"/>
              <a:t>So zelo škodljive, zvišujejo holesterol v krvi.</a:t>
            </a:r>
          </a:p>
          <a:p>
            <a:pPr eaLnBrk="1" hangingPunct="1">
              <a:spcBef>
                <a:spcPct val="0"/>
              </a:spcBef>
              <a:buFontTx/>
              <a:buNone/>
            </a:pPr>
            <a:endParaRPr lang="sl-SI" altLang="sl-SI" sz="2400" dirty="0"/>
          </a:p>
          <a:p>
            <a:pPr eaLnBrk="1" hangingPunct="1">
              <a:spcBef>
                <a:spcPct val="0"/>
              </a:spcBef>
              <a:buFontTx/>
              <a:buNone/>
            </a:pPr>
            <a:r>
              <a:rPr lang="sl-SI" altLang="sl-SI" sz="2400" b="1" dirty="0">
                <a:solidFill>
                  <a:srgbClr val="003399"/>
                </a:solidFill>
              </a:rPr>
              <a:t>Nenasičene m.</a:t>
            </a:r>
            <a:r>
              <a:rPr lang="sl-SI" altLang="sl-SI" sz="2400" dirty="0">
                <a:solidFill>
                  <a:srgbClr val="003399"/>
                </a:solidFill>
              </a:rPr>
              <a:t>:</a:t>
            </a:r>
            <a:r>
              <a:rPr lang="sl-SI" altLang="sl-SI" sz="2400" dirty="0"/>
              <a:t> olivno, sončnično, repično olje, oreščki, ribe…</a:t>
            </a:r>
          </a:p>
          <a:p>
            <a:pPr eaLnBrk="1" hangingPunct="1">
              <a:spcBef>
                <a:spcPct val="0"/>
              </a:spcBef>
              <a:buFontTx/>
              <a:buNone/>
            </a:pPr>
            <a:r>
              <a:rPr lang="sl-SI" altLang="sl-SI" sz="2400" dirty="0"/>
              <a:t>So zdravju koristne</a:t>
            </a:r>
            <a:r>
              <a:rPr lang="sl-SI" altLang="sl-SI" sz="2400" dirty="0" smtClean="0"/>
              <a:t>.</a:t>
            </a:r>
          </a:p>
          <a:p>
            <a:pPr eaLnBrk="1" hangingPunct="1">
              <a:spcBef>
                <a:spcPct val="0"/>
              </a:spcBef>
              <a:buFontTx/>
              <a:buNone/>
            </a:pPr>
            <a:endParaRPr lang="sl-SI" altLang="sl-SI" sz="2400" dirty="0" smtClean="0"/>
          </a:p>
          <a:p>
            <a:pPr>
              <a:spcBef>
                <a:spcPct val="0"/>
              </a:spcBef>
              <a:buNone/>
            </a:pPr>
            <a:r>
              <a:rPr lang="sl-SI" sz="1600" dirty="0"/>
              <a:t>Poglejte poskus in ovrednotite trdite. Sončnično olje je bolje nenasičeno kot </a:t>
            </a:r>
            <a:r>
              <a:rPr lang="sl-SI" sz="1600" dirty="0" smtClean="0"/>
              <a:t>maslo: </a:t>
            </a:r>
            <a:r>
              <a:rPr lang="sl-SI" sz="1600" dirty="0" smtClean="0">
                <a:hlinkClick r:id="rId2"/>
              </a:rPr>
              <a:t>https</a:t>
            </a:r>
            <a:r>
              <a:rPr lang="sl-SI" sz="1800" dirty="0" smtClean="0">
                <a:hlinkClick r:id="rId2"/>
              </a:rPr>
              <a:t>://eucbeniki.sio.si/kemija9/1103/index2.html</a:t>
            </a:r>
            <a:endParaRPr lang="sl-SI" altLang="sl-SI" sz="1800" dirty="0"/>
          </a:p>
        </p:txBody>
      </p:sp>
      <p:pic>
        <p:nvPicPr>
          <p:cNvPr id="7172"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858" y="4054159"/>
            <a:ext cx="2601617" cy="260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0016" y="4402384"/>
            <a:ext cx="1851270" cy="218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1835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4"/>
          <p:cNvGrpSpPr>
            <a:grpSpLocks/>
          </p:cNvGrpSpPr>
          <p:nvPr/>
        </p:nvGrpSpPr>
        <p:grpSpPr bwMode="auto">
          <a:xfrm>
            <a:off x="250825" y="1773241"/>
            <a:ext cx="7848600" cy="3751919"/>
            <a:chOff x="158" y="1525"/>
            <a:chExt cx="4491" cy="1671"/>
          </a:xfrm>
        </p:grpSpPr>
        <p:pic>
          <p:nvPicPr>
            <p:cNvPr id="8203" name="Picture 5" descr="str039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 y="1525"/>
              <a:ext cx="2903" cy="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6"/>
            <p:cNvSpPr>
              <a:spLocks noChangeArrowheads="1"/>
            </p:cNvSpPr>
            <p:nvPr/>
          </p:nvSpPr>
          <p:spPr bwMode="auto">
            <a:xfrm>
              <a:off x="3081" y="3045"/>
              <a:ext cx="106"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sl-SI" sz="1600"/>
            </a:p>
          </p:txBody>
        </p:sp>
        <p:sp>
          <p:nvSpPr>
            <p:cNvPr id="8205" name="AutoShape 7"/>
            <p:cNvSpPr>
              <a:spLocks noChangeArrowheads="1"/>
            </p:cNvSpPr>
            <p:nvPr/>
          </p:nvSpPr>
          <p:spPr bwMode="auto">
            <a:xfrm>
              <a:off x="3696" y="2115"/>
              <a:ext cx="499" cy="500"/>
            </a:xfrm>
            <a:prstGeom prst="roundRect">
              <a:avLst>
                <a:gd name="adj" fmla="val 16667"/>
              </a:avLst>
            </a:prstGeom>
            <a:solidFill>
              <a:srgbClr val="FF4129">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sl-SI" sz="1600"/>
            </a:p>
          </p:txBody>
        </p:sp>
        <p:sp>
          <p:nvSpPr>
            <p:cNvPr id="8206" name="AutoShape 8"/>
            <p:cNvSpPr>
              <a:spLocks noChangeArrowheads="1"/>
            </p:cNvSpPr>
            <p:nvPr/>
          </p:nvSpPr>
          <p:spPr bwMode="auto">
            <a:xfrm>
              <a:off x="3696" y="1570"/>
              <a:ext cx="499" cy="500"/>
            </a:xfrm>
            <a:prstGeom prst="roundRect">
              <a:avLst>
                <a:gd name="adj" fmla="val 16667"/>
              </a:avLst>
            </a:prstGeom>
            <a:solidFill>
              <a:srgbClr val="FF4129">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sl-SI" sz="1600"/>
            </a:p>
          </p:txBody>
        </p:sp>
        <p:sp>
          <p:nvSpPr>
            <p:cNvPr id="8207" name="AutoShape 9"/>
            <p:cNvSpPr>
              <a:spLocks noChangeArrowheads="1"/>
            </p:cNvSpPr>
            <p:nvPr/>
          </p:nvSpPr>
          <p:spPr bwMode="auto">
            <a:xfrm>
              <a:off x="3696" y="2659"/>
              <a:ext cx="499" cy="500"/>
            </a:xfrm>
            <a:prstGeom prst="roundRect">
              <a:avLst>
                <a:gd name="adj" fmla="val 16667"/>
              </a:avLst>
            </a:prstGeom>
            <a:solidFill>
              <a:srgbClr val="FF4129">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sl-SI" sz="1600"/>
            </a:p>
          </p:txBody>
        </p:sp>
        <p:sp>
          <p:nvSpPr>
            <p:cNvPr id="8208" name="Text Box 10"/>
            <p:cNvSpPr txBox="1">
              <a:spLocks noChangeArrowheads="1"/>
            </p:cNvSpPr>
            <p:nvPr/>
          </p:nvSpPr>
          <p:spPr bwMode="auto">
            <a:xfrm>
              <a:off x="204" y="1857"/>
              <a:ext cx="1043"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sl-SI" altLang="sl-SI" sz="1600">
                  <a:solidFill>
                    <a:srgbClr val="669900"/>
                  </a:solidFill>
                </a:rPr>
                <a:t>oleinska kislina</a:t>
              </a:r>
            </a:p>
          </p:txBody>
        </p:sp>
        <p:sp>
          <p:nvSpPr>
            <p:cNvPr id="8209" name="Text Box 11"/>
            <p:cNvSpPr txBox="1">
              <a:spLocks noChangeArrowheads="1"/>
            </p:cNvSpPr>
            <p:nvPr/>
          </p:nvSpPr>
          <p:spPr bwMode="auto">
            <a:xfrm>
              <a:off x="204" y="2387"/>
              <a:ext cx="1270"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sl-SI" altLang="sl-SI" sz="1600">
                  <a:solidFill>
                    <a:srgbClr val="669900"/>
                  </a:solidFill>
                </a:rPr>
                <a:t>palmitinska kislina</a:t>
              </a:r>
            </a:p>
          </p:txBody>
        </p:sp>
        <p:sp>
          <p:nvSpPr>
            <p:cNvPr id="8210" name="Text Box 12"/>
            <p:cNvSpPr txBox="1">
              <a:spLocks noChangeArrowheads="1"/>
            </p:cNvSpPr>
            <p:nvPr/>
          </p:nvSpPr>
          <p:spPr bwMode="auto">
            <a:xfrm>
              <a:off x="204" y="2901"/>
              <a:ext cx="1542"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sl-SI" altLang="sl-SI" sz="1600">
                  <a:solidFill>
                    <a:srgbClr val="669900"/>
                  </a:solidFill>
                </a:rPr>
                <a:t>stearinska kislina</a:t>
              </a:r>
            </a:p>
          </p:txBody>
        </p:sp>
        <p:sp>
          <p:nvSpPr>
            <p:cNvPr id="8211" name="AutoShape 13"/>
            <p:cNvSpPr>
              <a:spLocks noChangeArrowheads="1"/>
            </p:cNvSpPr>
            <p:nvPr/>
          </p:nvSpPr>
          <p:spPr bwMode="auto">
            <a:xfrm>
              <a:off x="158" y="1888"/>
              <a:ext cx="1361" cy="181"/>
            </a:xfrm>
            <a:prstGeom prst="roundRect">
              <a:avLst>
                <a:gd name="adj" fmla="val 16667"/>
              </a:avLst>
            </a:prstGeom>
            <a:solidFill>
              <a:schemeClr val="folHlink">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l-SI" altLang="sl-SI" sz="1600"/>
            </a:p>
          </p:txBody>
        </p:sp>
        <p:sp>
          <p:nvSpPr>
            <p:cNvPr id="8212" name="AutoShape 14"/>
            <p:cNvSpPr>
              <a:spLocks noChangeArrowheads="1"/>
            </p:cNvSpPr>
            <p:nvPr/>
          </p:nvSpPr>
          <p:spPr bwMode="auto">
            <a:xfrm>
              <a:off x="158" y="2432"/>
              <a:ext cx="1361" cy="181"/>
            </a:xfrm>
            <a:prstGeom prst="roundRect">
              <a:avLst>
                <a:gd name="adj" fmla="val 16667"/>
              </a:avLst>
            </a:prstGeom>
            <a:solidFill>
              <a:schemeClr val="folHlink">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sl-SI" sz="1600"/>
            </a:p>
          </p:txBody>
        </p:sp>
        <p:sp>
          <p:nvSpPr>
            <p:cNvPr id="8213" name="AutoShape 15"/>
            <p:cNvSpPr>
              <a:spLocks noChangeArrowheads="1"/>
            </p:cNvSpPr>
            <p:nvPr/>
          </p:nvSpPr>
          <p:spPr bwMode="auto">
            <a:xfrm>
              <a:off x="158" y="2931"/>
              <a:ext cx="1361" cy="181"/>
            </a:xfrm>
            <a:prstGeom prst="roundRect">
              <a:avLst>
                <a:gd name="adj" fmla="val 16667"/>
              </a:avLst>
            </a:prstGeom>
            <a:solidFill>
              <a:schemeClr val="folHlink">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l-SI" altLang="sl-SI" sz="1600"/>
            </a:p>
          </p:txBody>
        </p:sp>
      </p:grpSp>
      <p:sp>
        <p:nvSpPr>
          <p:cNvPr id="8195" name="Text Box 16"/>
          <p:cNvSpPr txBox="1">
            <a:spLocks noChangeArrowheads="1"/>
          </p:cNvSpPr>
          <p:nvPr/>
        </p:nvSpPr>
        <p:spPr bwMode="auto">
          <a:xfrm>
            <a:off x="250825" y="333378"/>
            <a:ext cx="84978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2400"/>
              <a:t>3. Maščobam pravimo tudi </a:t>
            </a:r>
            <a:r>
              <a:rPr lang="sl-SI" altLang="sl-SI" sz="2400" b="1">
                <a:solidFill>
                  <a:srgbClr val="0033CC"/>
                </a:solidFill>
              </a:rPr>
              <a:t>TRIGLICERIDI.</a:t>
            </a:r>
            <a:r>
              <a:rPr lang="sl-SI" altLang="sl-SI" sz="2400"/>
              <a:t> V eni molekuli maščobe so lahko vezane tri enake ali tri različne maščobne kisline.</a:t>
            </a:r>
          </a:p>
        </p:txBody>
      </p:sp>
      <p:sp>
        <p:nvSpPr>
          <p:cNvPr id="8196" name="Line 17"/>
          <p:cNvSpPr>
            <a:spLocks noChangeShapeType="1"/>
          </p:cNvSpPr>
          <p:nvPr/>
        </p:nvSpPr>
        <p:spPr bwMode="auto">
          <a:xfrm flipV="1">
            <a:off x="5219700" y="5300664"/>
            <a:ext cx="1295400" cy="10080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l-SI"/>
          </a:p>
        </p:txBody>
      </p:sp>
      <p:sp>
        <p:nvSpPr>
          <p:cNvPr id="8197" name="Text Box 18"/>
          <p:cNvSpPr txBox="1">
            <a:spLocks noChangeArrowheads="1"/>
          </p:cNvSpPr>
          <p:nvPr/>
        </p:nvSpPr>
        <p:spPr bwMode="auto">
          <a:xfrm>
            <a:off x="3492500" y="6237290"/>
            <a:ext cx="2327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2400" b="1">
                <a:solidFill>
                  <a:schemeClr val="hlink"/>
                </a:solidFill>
              </a:rPr>
              <a:t>ESTRSKA VEZ</a:t>
            </a:r>
          </a:p>
        </p:txBody>
      </p:sp>
      <p:sp>
        <p:nvSpPr>
          <p:cNvPr id="8198" name="AutoShape 19"/>
          <p:cNvSpPr>
            <a:spLocks/>
          </p:cNvSpPr>
          <p:nvPr/>
        </p:nvSpPr>
        <p:spPr bwMode="auto">
          <a:xfrm rot="16200000">
            <a:off x="6624638" y="5265739"/>
            <a:ext cx="360363" cy="1008063"/>
          </a:xfrm>
          <a:prstGeom prst="leftBrace">
            <a:avLst>
              <a:gd name="adj1" fmla="val 2331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l-SI" altLang="sl-SI" sz="1600"/>
          </a:p>
        </p:txBody>
      </p:sp>
      <p:sp>
        <p:nvSpPr>
          <p:cNvPr id="8199" name="Text Box 20"/>
          <p:cNvSpPr txBox="1">
            <a:spLocks noChangeArrowheads="1"/>
          </p:cNvSpPr>
          <p:nvPr/>
        </p:nvSpPr>
        <p:spPr bwMode="auto">
          <a:xfrm>
            <a:off x="3419475" y="1773240"/>
            <a:ext cx="23764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2000" b="1">
                <a:solidFill>
                  <a:srgbClr val="CC0099"/>
                </a:solidFill>
              </a:rPr>
              <a:t>NEPOLARNI DEL</a:t>
            </a:r>
          </a:p>
        </p:txBody>
      </p:sp>
      <p:sp>
        <p:nvSpPr>
          <p:cNvPr id="8200" name="AutoShape 21"/>
          <p:cNvSpPr>
            <a:spLocks/>
          </p:cNvSpPr>
          <p:nvPr/>
        </p:nvSpPr>
        <p:spPr bwMode="auto">
          <a:xfrm rot="5400000">
            <a:off x="4464053" y="801690"/>
            <a:ext cx="360363" cy="3024187"/>
          </a:xfrm>
          <a:prstGeom prst="leftBrace">
            <a:avLst>
              <a:gd name="adj1" fmla="val 6993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l-SI" altLang="sl-SI" sz="1600"/>
          </a:p>
        </p:txBody>
      </p:sp>
      <p:sp>
        <p:nvSpPr>
          <p:cNvPr id="8201" name="Text Box 22"/>
          <p:cNvSpPr txBox="1">
            <a:spLocks noChangeArrowheads="1"/>
          </p:cNvSpPr>
          <p:nvPr/>
        </p:nvSpPr>
        <p:spPr bwMode="auto">
          <a:xfrm>
            <a:off x="6300791" y="5949952"/>
            <a:ext cx="19255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2000" b="1">
                <a:solidFill>
                  <a:schemeClr val="folHlink"/>
                </a:solidFill>
              </a:rPr>
              <a:t>POLARNI DEL</a:t>
            </a:r>
          </a:p>
        </p:txBody>
      </p:sp>
      <p:sp>
        <p:nvSpPr>
          <p:cNvPr id="2" name="Pravokotnik 1"/>
          <p:cNvSpPr/>
          <p:nvPr/>
        </p:nvSpPr>
        <p:spPr>
          <a:xfrm>
            <a:off x="7885114" y="3933828"/>
            <a:ext cx="323851" cy="385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Tree>
    <p:extLst>
      <p:ext uri="{BB962C8B-B14F-4D97-AF65-F5344CB8AC3E}">
        <p14:creationId xmlns:p14="http://schemas.microsoft.com/office/powerpoint/2010/main" val="1607371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376241" y="495300"/>
            <a:ext cx="756489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eriod" startAt="4"/>
            </a:pPr>
            <a:r>
              <a:rPr lang="sl-SI" altLang="sl-SI" sz="2400" b="1">
                <a:solidFill>
                  <a:srgbClr val="0033CC"/>
                </a:solidFill>
              </a:rPr>
              <a:t>RAZDELITEV MAŠČOB</a:t>
            </a:r>
            <a:r>
              <a:rPr lang="sl-SI" altLang="sl-SI" sz="2400"/>
              <a:t> glede na agregatno stanje</a:t>
            </a:r>
          </a:p>
          <a:p>
            <a:pPr eaLnBrk="1" hangingPunct="1">
              <a:spcBef>
                <a:spcPct val="0"/>
              </a:spcBef>
              <a:buFontTx/>
              <a:buNone/>
            </a:pPr>
            <a:endParaRPr lang="sl-SI" altLang="sl-SI" sz="2400"/>
          </a:p>
          <a:p>
            <a:pPr eaLnBrk="1" hangingPunct="1">
              <a:spcBef>
                <a:spcPct val="0"/>
              </a:spcBef>
              <a:buFontTx/>
              <a:buChar char="-"/>
            </a:pPr>
            <a:r>
              <a:rPr lang="sl-SI" altLang="sl-SI" sz="2400" b="1">
                <a:solidFill>
                  <a:srgbClr val="0033CC"/>
                </a:solidFill>
              </a:rPr>
              <a:t>TRDNE</a:t>
            </a:r>
            <a:r>
              <a:rPr lang="sl-SI" altLang="sl-SI" sz="2400"/>
              <a:t> imajo nasičene m.k. (svinjska mast)</a:t>
            </a:r>
          </a:p>
          <a:p>
            <a:pPr eaLnBrk="1" hangingPunct="1">
              <a:spcBef>
                <a:spcPct val="0"/>
              </a:spcBef>
              <a:buFontTx/>
              <a:buChar char="-"/>
            </a:pPr>
            <a:r>
              <a:rPr lang="sl-SI" altLang="sl-SI" sz="2400" b="1">
                <a:solidFill>
                  <a:srgbClr val="0033CC"/>
                </a:solidFill>
              </a:rPr>
              <a:t>MEHKE</a:t>
            </a:r>
            <a:r>
              <a:rPr lang="sl-SI" altLang="sl-SI" sz="2400"/>
              <a:t> imajo nenasičene m.k. (olja)</a:t>
            </a:r>
          </a:p>
          <a:p>
            <a:pPr eaLnBrk="1" hangingPunct="1">
              <a:spcBef>
                <a:spcPct val="0"/>
              </a:spcBef>
              <a:buFontTx/>
              <a:buNone/>
            </a:pPr>
            <a:endParaRPr lang="sl-SI" altLang="sl-SI" sz="2400"/>
          </a:p>
          <a:p>
            <a:pPr eaLnBrk="1" hangingPunct="1">
              <a:spcBef>
                <a:spcPct val="0"/>
              </a:spcBef>
              <a:buFontTx/>
              <a:buNone/>
            </a:pPr>
            <a:r>
              <a:rPr lang="sl-SI" altLang="sl-SI" sz="2400"/>
              <a:t>Glede na izvor:</a:t>
            </a:r>
          </a:p>
          <a:p>
            <a:pPr eaLnBrk="1" hangingPunct="1">
              <a:spcBef>
                <a:spcPct val="0"/>
              </a:spcBef>
              <a:buFontTx/>
              <a:buChar char="-"/>
            </a:pPr>
            <a:r>
              <a:rPr lang="sl-SI" altLang="sl-SI" sz="2400" b="1">
                <a:solidFill>
                  <a:srgbClr val="0033CC"/>
                </a:solidFill>
              </a:rPr>
              <a:t>živalske</a:t>
            </a:r>
            <a:r>
              <a:rPr lang="sl-SI" altLang="sl-SI" sz="2400"/>
              <a:t>   (loj, ribje olje, svinjska mast)</a:t>
            </a:r>
          </a:p>
          <a:p>
            <a:pPr eaLnBrk="1" hangingPunct="1">
              <a:spcBef>
                <a:spcPct val="0"/>
              </a:spcBef>
              <a:buFontTx/>
              <a:buChar char="-"/>
            </a:pPr>
            <a:r>
              <a:rPr lang="sl-SI" altLang="sl-SI" sz="2400" b="1">
                <a:solidFill>
                  <a:srgbClr val="0033CC"/>
                </a:solidFill>
              </a:rPr>
              <a:t>rastlinske</a:t>
            </a:r>
            <a:r>
              <a:rPr lang="sl-SI" altLang="sl-SI" sz="2400"/>
              <a:t> (bučno,sončnično, olivno, repično)</a:t>
            </a:r>
          </a:p>
        </p:txBody>
      </p:sp>
    </p:spTree>
    <p:extLst>
      <p:ext uri="{BB962C8B-B14F-4D97-AF65-F5344CB8AC3E}">
        <p14:creationId xmlns:p14="http://schemas.microsoft.com/office/powerpoint/2010/main" val="1131402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5589589"/>
            <a:ext cx="9144000" cy="1268412"/>
          </a:xfrm>
          <a:prstGeom prst="rect">
            <a:avLst/>
          </a:prstGeom>
          <a:solidFill>
            <a:srgbClr val="FFF8CA"/>
          </a:solidFill>
          <a:ln w="9525">
            <a:solidFill>
              <a:srgbClr val="FFF8CA"/>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sl-SI" sz="1800">
              <a:solidFill>
                <a:schemeClr val="bg2"/>
              </a:solidFill>
            </a:endParaRPr>
          </a:p>
        </p:txBody>
      </p:sp>
      <p:sp>
        <p:nvSpPr>
          <p:cNvPr id="11267" name="Text Box 3"/>
          <p:cNvSpPr txBox="1">
            <a:spLocks noChangeArrowheads="1"/>
          </p:cNvSpPr>
          <p:nvPr/>
        </p:nvSpPr>
        <p:spPr bwMode="auto">
          <a:xfrm>
            <a:off x="827091" y="5824540"/>
            <a:ext cx="27622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1800" dirty="0"/>
              <a:t>Olje in kis se ne mešata. </a:t>
            </a:r>
            <a:br>
              <a:rPr lang="sl-SI" altLang="sl-SI" sz="1800" dirty="0"/>
            </a:br>
            <a:r>
              <a:rPr lang="sl-SI" altLang="sl-SI" sz="1800" dirty="0"/>
              <a:t>Olje plava na kisu.</a:t>
            </a:r>
          </a:p>
        </p:txBody>
      </p:sp>
      <p:pic>
        <p:nvPicPr>
          <p:cNvPr id="11270" name="Picture 6" descr="str039_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a:xfrm>
            <a:off x="5179697" y="2542860"/>
            <a:ext cx="3032760" cy="2103120"/>
          </a:xfrm>
          <a:noFill/>
        </p:spPr>
      </p:pic>
      <p:pic>
        <p:nvPicPr>
          <p:cNvPr id="11271" name="Picture 7" descr="str039_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20005" y="1838008"/>
            <a:ext cx="3879851" cy="3022600"/>
          </a:xfrm>
          <a:noFill/>
        </p:spPr>
      </p:pic>
      <p:sp>
        <p:nvSpPr>
          <p:cNvPr id="11272" name="Text Box 8"/>
          <p:cNvSpPr txBox="1">
            <a:spLocks noChangeArrowheads="1"/>
          </p:cNvSpPr>
          <p:nvPr/>
        </p:nvSpPr>
        <p:spPr bwMode="auto">
          <a:xfrm>
            <a:off x="4572002" y="5805490"/>
            <a:ext cx="42481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sl-SI" altLang="sl-SI" sz="1800" dirty="0"/>
              <a:t>Gorečih maščob ne smemo gasiti z vodo. Zakaj?</a:t>
            </a:r>
          </a:p>
        </p:txBody>
      </p:sp>
    </p:spTree>
    <p:extLst>
      <p:ext uri="{BB962C8B-B14F-4D97-AF65-F5344CB8AC3E}">
        <p14:creationId xmlns:p14="http://schemas.microsoft.com/office/powerpoint/2010/main" val="3115401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2000"/>
                                        <p:tgtEl>
                                          <p:spTgt spid="11267"/>
                                        </p:tgtEl>
                                      </p:cBhvr>
                                    </p:animEffect>
                                  </p:childTnLst>
                                </p:cTn>
                              </p:par>
                              <p:par>
                                <p:cTn id="8" presetID="10" presetClass="entr" presetSubtype="0" fill="hold" nodeType="withEffect">
                                  <p:stCondLst>
                                    <p:cond delay="0"/>
                                  </p:stCondLst>
                                  <p:childTnLst>
                                    <p:set>
                                      <p:cBhvr>
                                        <p:cTn id="9" dur="1" fill="hold">
                                          <p:stCondLst>
                                            <p:cond delay="0"/>
                                          </p:stCondLst>
                                        </p:cTn>
                                        <p:tgtEl>
                                          <p:spTgt spid="11271"/>
                                        </p:tgtEl>
                                        <p:attrNameLst>
                                          <p:attrName>style.visibility</p:attrName>
                                        </p:attrNameLst>
                                      </p:cBhvr>
                                      <p:to>
                                        <p:strVal val="visible"/>
                                      </p:to>
                                    </p:set>
                                    <p:animEffect transition="in" filter="fade">
                                      <p:cBhvr>
                                        <p:cTn id="10" dur="2000"/>
                                        <p:tgtEl>
                                          <p:spTgt spid="1127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270"/>
                                        </p:tgtEl>
                                        <p:attrNameLst>
                                          <p:attrName>style.visibility</p:attrName>
                                        </p:attrNameLst>
                                      </p:cBhvr>
                                      <p:to>
                                        <p:strVal val="visible"/>
                                      </p:to>
                                    </p:set>
                                    <p:animEffect transition="in" filter="fade">
                                      <p:cBhvr>
                                        <p:cTn id="15" dur="2000"/>
                                        <p:tgtEl>
                                          <p:spTgt spid="1127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272"/>
                                        </p:tgtEl>
                                        <p:attrNameLst>
                                          <p:attrName>style.visibility</p:attrName>
                                        </p:attrNameLst>
                                      </p:cBhvr>
                                      <p:to>
                                        <p:strVal val="visible"/>
                                      </p:to>
                                    </p:set>
                                    <p:animEffect transition="in" filter="fade">
                                      <p:cBhvr>
                                        <p:cTn id="18" dur="20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72" grpId="0"/>
    </p:bldLst>
  </p:timing>
</p:sld>
</file>

<file path=ppt/theme/theme1.xml><?xml version="1.0" encoding="utf-8"?>
<a:theme xmlns:a="http://schemas.openxmlformats.org/drawingml/2006/main" name="Officeova tema">
  <a:themeElements>
    <a:clrScheme name="Officeova 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ova 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ova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TotalTime>
  <Words>548</Words>
  <Application>Microsoft Office PowerPoint</Application>
  <PresentationFormat>Diaprojekcija na zaslonu (4:3)</PresentationFormat>
  <Paragraphs>61</Paragraphs>
  <Slides>13</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13</vt:i4>
      </vt:variant>
    </vt:vector>
  </HeadingPairs>
  <TitlesOfParts>
    <vt:vector size="18" baseType="lpstr">
      <vt:lpstr>Arial</vt:lpstr>
      <vt:lpstr>Arial Black</vt:lpstr>
      <vt:lpstr>Calibri</vt:lpstr>
      <vt:lpstr>Calibri Light</vt:lpstr>
      <vt:lpstr>Officeova tema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Windows User</dc:creator>
  <cp:lastModifiedBy>Windows User</cp:lastModifiedBy>
  <cp:revision>7</cp:revision>
  <dcterms:created xsi:type="dcterms:W3CDTF">2020-05-02T13:31:24Z</dcterms:created>
  <dcterms:modified xsi:type="dcterms:W3CDTF">2020-05-02T13:52:30Z</dcterms:modified>
</cp:coreProperties>
</file>